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7">
  <p:sldMasterIdLst>
    <p:sldMasterId id="2147483648" r:id="rId1"/>
  </p:sldMasterIdLst>
  <p:sldIdLst>
    <p:sldId id="256" r:id="rId2"/>
    <p:sldId id="257" r:id="rId3"/>
    <p:sldId id="276" r:id="rId4"/>
    <p:sldId id="258" r:id="rId5"/>
    <p:sldId id="277" r:id="rId6"/>
    <p:sldId id="259" r:id="rId7"/>
    <p:sldId id="260" r:id="rId8"/>
    <p:sldId id="261" r:id="rId9"/>
    <p:sldId id="278" r:id="rId10"/>
    <p:sldId id="279" r:id="rId11"/>
    <p:sldId id="280" r:id="rId12"/>
    <p:sldId id="281" r:id="rId13"/>
    <p:sldId id="336" r:id="rId14"/>
    <p:sldId id="282" r:id="rId15"/>
    <p:sldId id="283" r:id="rId16"/>
    <p:sldId id="284" r:id="rId17"/>
    <p:sldId id="285" r:id="rId18"/>
    <p:sldId id="286" r:id="rId19"/>
    <p:sldId id="287" r:id="rId20"/>
    <p:sldId id="288" r:id="rId21"/>
    <p:sldId id="289" r:id="rId22"/>
    <p:sldId id="290" r:id="rId23"/>
    <p:sldId id="291" r:id="rId24"/>
    <p:sldId id="292" r:id="rId25"/>
    <p:sldId id="294" r:id="rId26"/>
    <p:sldId id="296" r:id="rId27"/>
    <p:sldId id="295" r:id="rId28"/>
    <p:sldId id="337" r:id="rId29"/>
    <p:sldId id="338" r:id="rId30"/>
    <p:sldId id="339" r:id="rId31"/>
    <p:sldId id="340" r:id="rId32"/>
    <p:sldId id="297" r:id="rId33"/>
    <p:sldId id="299" r:id="rId34"/>
    <p:sldId id="298" r:id="rId35"/>
    <p:sldId id="300" r:id="rId36"/>
    <p:sldId id="301" r:id="rId37"/>
    <p:sldId id="302" r:id="rId38"/>
    <p:sldId id="303" r:id="rId39"/>
    <p:sldId id="304" r:id="rId40"/>
    <p:sldId id="305" r:id="rId41"/>
    <p:sldId id="306" r:id="rId42"/>
    <p:sldId id="307" r:id="rId43"/>
    <p:sldId id="308" r:id="rId44"/>
    <p:sldId id="309" r:id="rId45"/>
    <p:sldId id="331" r:id="rId46"/>
    <p:sldId id="332" r:id="rId47"/>
    <p:sldId id="333" r:id="rId48"/>
    <p:sldId id="334" r:id="rId49"/>
    <p:sldId id="310" r:id="rId50"/>
    <p:sldId id="311" r:id="rId51"/>
    <p:sldId id="312" r:id="rId52"/>
    <p:sldId id="313" r:id="rId53"/>
    <p:sldId id="314" r:id="rId54"/>
    <p:sldId id="315" r:id="rId55"/>
    <p:sldId id="316" r:id="rId56"/>
    <p:sldId id="341" r:id="rId57"/>
    <p:sldId id="317" r:id="rId58"/>
    <p:sldId id="318" r:id="rId59"/>
    <p:sldId id="319" r:id="rId60"/>
    <p:sldId id="320" r:id="rId61"/>
    <p:sldId id="321" r:id="rId62"/>
    <p:sldId id="322" r:id="rId63"/>
    <p:sldId id="323" r:id="rId64"/>
    <p:sldId id="324" r:id="rId65"/>
    <p:sldId id="325" r:id="rId66"/>
    <p:sldId id="326" r:id="rId67"/>
    <p:sldId id="342" r:id="rId68"/>
    <p:sldId id="343" r:id="rId69"/>
    <p:sldId id="327" r:id="rId70"/>
    <p:sldId id="328" r:id="rId71"/>
    <p:sldId id="330" r:id="rId7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7.sv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sv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7.sv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7.sv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7.sv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7.sv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7.sv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7.sv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7.sv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7.sv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7.sv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7.sv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7.sv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7.sv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7.sv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7.sv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7.sv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7.sv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7.sv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7.sv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7.sv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7.sv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7.sv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7.svg"/></Relationships>
</file>

<file path=ppt/slides/_rels/slide4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0.emf"/><Relationship Id="rId4" Type="http://schemas.openxmlformats.org/officeDocument/2006/relationships/image" Target="../media/image7.svg"/><Relationship Id="rId9" Type="http://schemas.openxmlformats.org/officeDocument/2006/relationships/package" Target="../embeddings/Microsoft_Word_Document.docx"/></Relationships>
</file>

<file path=ppt/slides/_rels/slide5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1.emf"/><Relationship Id="rId4" Type="http://schemas.openxmlformats.org/officeDocument/2006/relationships/image" Target="../media/image7.svg"/><Relationship Id="rId9" Type="http://schemas.openxmlformats.org/officeDocument/2006/relationships/package" Target="../embeddings/Microsoft_Word_Document1.docx"/></Relationships>
</file>

<file path=ppt/slides/_rels/slide5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2.emf"/><Relationship Id="rId4" Type="http://schemas.openxmlformats.org/officeDocument/2006/relationships/image" Target="../media/image7.svg"/><Relationship Id="rId9" Type="http://schemas.openxmlformats.org/officeDocument/2006/relationships/package" Target="../embeddings/Microsoft_Word_Document2.docx"/></Relationships>
</file>

<file path=ppt/slides/_rels/slide5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3.emf"/><Relationship Id="rId4" Type="http://schemas.openxmlformats.org/officeDocument/2006/relationships/image" Target="../media/image7.svg"/><Relationship Id="rId9" Type="http://schemas.openxmlformats.org/officeDocument/2006/relationships/package" Target="../embeddings/Microsoft_Word_Document3.docx"/></Relationships>
</file>

<file path=ppt/slides/_rels/slide5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4.emf"/><Relationship Id="rId4" Type="http://schemas.openxmlformats.org/officeDocument/2006/relationships/image" Target="../media/image7.svg"/><Relationship Id="rId9" Type="http://schemas.openxmlformats.org/officeDocument/2006/relationships/package" Target="../embeddings/Microsoft_Word_Document4.docx"/></Relationships>
</file>

<file path=ppt/slides/_rels/slide5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7.sv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7.sv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7.sv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7.sv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7.sv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7.sv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7.sv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7.sv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7.svg"/></Relationships>
</file>

<file path=ppt/slides/_rels/slide6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dirty="0">
              <a:latin typeface="Times New Roman" panose="02020603050405020304" pitchFamily="18" charset="0"/>
              <a:cs typeface="Times New Roman" panose="02020603050405020304" pitchFamily="18" charset="0"/>
            </a:endParaRPr>
          </a:p>
        </p:txBody>
      </p:sp>
      <p:grpSp>
        <p:nvGrpSpPr>
          <p:cNvPr id="3" name="Group 3"/>
          <p:cNvGrpSpPr/>
          <p:nvPr/>
        </p:nvGrpSpPr>
        <p:grpSpPr>
          <a:xfrm>
            <a:off x="905495" y="1315441"/>
            <a:ext cx="9009410" cy="6082798"/>
            <a:chOff x="0" y="0"/>
            <a:chExt cx="3286657" cy="2219021"/>
          </a:xfrm>
        </p:grpSpPr>
        <p:sp>
          <p:nvSpPr>
            <p:cNvPr id="4" name="Freeform 4"/>
            <p:cNvSpPr/>
            <p:nvPr/>
          </p:nvSpPr>
          <p:spPr>
            <a:xfrm>
              <a:off x="0" y="0"/>
              <a:ext cx="3286657" cy="2219021"/>
            </a:xfrm>
            <a:custGeom>
              <a:avLst/>
              <a:gdLst/>
              <a:ahLst/>
              <a:cxnLst/>
              <a:rect l="l" t="t" r="r" b="b"/>
              <a:pathLst>
                <a:path w="3286657" h="2219021">
                  <a:moveTo>
                    <a:pt x="0" y="0"/>
                  </a:moveTo>
                  <a:lnTo>
                    <a:pt x="3286657" y="0"/>
                  </a:lnTo>
                  <a:lnTo>
                    <a:pt x="3286657" y="2219021"/>
                  </a:lnTo>
                  <a:lnTo>
                    <a:pt x="0" y="2219021"/>
                  </a:ln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5" name="Freeform 5"/>
          <p:cNvSpPr/>
          <p:nvPr/>
        </p:nvSpPr>
        <p:spPr>
          <a:xfrm flipH="1">
            <a:off x="-2156129" y="8872350"/>
            <a:ext cx="6662470" cy="1611106"/>
          </a:xfrm>
          <a:custGeom>
            <a:avLst/>
            <a:gdLst/>
            <a:ahLst/>
            <a:cxnLst/>
            <a:rect l="l" t="t" r="r" b="b"/>
            <a:pathLst>
              <a:path w="6662470" h="1611106">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6" name="Freeform 6"/>
          <p:cNvSpPr/>
          <p:nvPr/>
        </p:nvSpPr>
        <p:spPr>
          <a:xfrm flipH="1">
            <a:off x="14791434" y="-196457"/>
            <a:ext cx="5652695" cy="1366924"/>
          </a:xfrm>
          <a:custGeom>
            <a:avLst/>
            <a:gdLst/>
            <a:ahLst/>
            <a:cxnLst/>
            <a:rect l="l" t="t" r="r" b="b"/>
            <a:pathLst>
              <a:path w="5652695" h="1366924">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7" name="Group 7"/>
          <p:cNvGrpSpPr/>
          <p:nvPr/>
        </p:nvGrpSpPr>
        <p:grpSpPr>
          <a:xfrm>
            <a:off x="10205204" y="1292558"/>
            <a:ext cx="7087021" cy="7701883"/>
            <a:chOff x="0" y="0"/>
            <a:chExt cx="2585364" cy="2809668"/>
          </a:xfrm>
        </p:grpSpPr>
        <p:sp>
          <p:nvSpPr>
            <p:cNvPr id="8" name="Freeform 8"/>
            <p:cNvSpPr/>
            <p:nvPr/>
          </p:nvSpPr>
          <p:spPr>
            <a:xfrm>
              <a:off x="0" y="0"/>
              <a:ext cx="2585364" cy="2809668"/>
            </a:xfrm>
            <a:custGeom>
              <a:avLst/>
              <a:gdLst/>
              <a:ahLst/>
              <a:cxnLst/>
              <a:rect l="l" t="t" r="r" b="b"/>
              <a:pathLst>
                <a:path w="2585364" h="2809668">
                  <a:moveTo>
                    <a:pt x="0" y="0"/>
                  </a:moveTo>
                  <a:lnTo>
                    <a:pt x="2585364" y="0"/>
                  </a:lnTo>
                  <a:lnTo>
                    <a:pt x="2585364" y="2809668"/>
                  </a:lnTo>
                  <a:lnTo>
                    <a:pt x="0" y="2809668"/>
                  </a:ln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3958986" y="207510"/>
            <a:ext cx="10370027" cy="676426"/>
            <a:chOff x="-508001" y="674502"/>
            <a:chExt cx="8463885" cy="901902"/>
          </a:xfrm>
        </p:grpSpPr>
        <p:grpSp>
          <p:nvGrpSpPr>
            <p:cNvPr id="10" name="Group 10"/>
            <p:cNvGrpSpPr/>
            <p:nvPr/>
          </p:nvGrpSpPr>
          <p:grpSpPr>
            <a:xfrm>
              <a:off x="-508001" y="674502"/>
              <a:ext cx="8250989" cy="901902"/>
              <a:chOff x="-138990" y="184545"/>
              <a:chExt cx="2257488" cy="246762"/>
            </a:xfrm>
          </p:grpSpPr>
          <p:sp>
            <p:nvSpPr>
              <p:cNvPr id="11" name="Freeform 11"/>
              <p:cNvSpPr/>
              <p:nvPr/>
            </p:nvSpPr>
            <p:spPr>
              <a:xfrm>
                <a:off x="-138990" y="184545"/>
                <a:ext cx="2257488" cy="246762"/>
              </a:xfrm>
              <a:custGeom>
                <a:avLst/>
                <a:gdLst/>
                <a:ahLst/>
                <a:cxnLst/>
                <a:rect l="l" t="t" r="r" b="b"/>
                <a:pathLst>
                  <a:path w="1878465" h="338133">
                    <a:moveTo>
                      <a:pt x="0" y="0"/>
                    </a:moveTo>
                    <a:lnTo>
                      <a:pt x="1878465" y="0"/>
                    </a:lnTo>
                    <a:lnTo>
                      <a:pt x="1878465" y="338133"/>
                    </a:lnTo>
                    <a:lnTo>
                      <a:pt x="0" y="338133"/>
                    </a:lnTo>
                    <a:close/>
                  </a:path>
                </a:pathLst>
              </a:custGeom>
              <a:solidFill>
                <a:srgbClr val="FFFFFF"/>
              </a:solidFill>
            </p:spPr>
            <p:txBody>
              <a:bodyPr/>
              <a:lstStyle/>
              <a:p>
                <a:endParaRPr lang="en-US" dirty="0">
                  <a:latin typeface="Times New Roman" panose="02020603050405020304" pitchFamily="18" charset="0"/>
                  <a:cs typeface="Times New Roman" panose="02020603050405020304" pitchFamily="18" charset="0"/>
                </a:endParaRPr>
              </a:p>
            </p:txBody>
          </p:sp>
        </p:grpSp>
        <p:sp>
          <p:nvSpPr>
            <p:cNvPr id="13" name="TextBox 13"/>
            <p:cNvSpPr txBox="1"/>
            <p:nvPr/>
          </p:nvSpPr>
          <p:spPr>
            <a:xfrm>
              <a:off x="259043" y="770385"/>
              <a:ext cx="7696841" cy="548184"/>
            </a:xfrm>
            <a:prstGeom prst="rect">
              <a:avLst/>
            </a:prstGeom>
          </p:spPr>
          <p:txBody>
            <a:bodyPr wrap="square" lIns="0" tIns="0" rIns="0" bIns="0" rtlCol="0" anchor="t">
              <a:spAutoFit/>
            </a:bodyPr>
            <a:lstStyle/>
            <a:p>
              <a:pPr>
                <a:lnSpc>
                  <a:spcPts val="3359"/>
                </a:lnSpc>
              </a:pPr>
              <a:r>
                <a:rPr lang="en-US" sz="2800" spc="446" dirty="0">
                  <a:solidFill>
                    <a:schemeClr val="tx2"/>
                  </a:solidFill>
                  <a:latin typeface="Times New Roman" panose="02020603050405020304" pitchFamily="18" charset="0"/>
                  <a:cs typeface="Times New Roman" panose="02020603050405020304" pitchFamily="18" charset="0"/>
                </a:rPr>
                <a:t>MÔN HỌC : </a:t>
              </a:r>
              <a:r>
                <a:rPr lang="en-US" sz="28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NGÔN NGỮ C# VÀ CÔNG NGHỆ .NET</a:t>
              </a:r>
              <a:endParaRPr lang="en-US" sz="2800" spc="446" dirty="0">
                <a:solidFill>
                  <a:schemeClr val="tx2"/>
                </a:solidFill>
                <a:latin typeface="Times New Roman" panose="02020603050405020304" pitchFamily="18" charset="0"/>
                <a:cs typeface="Times New Roman" panose="02020603050405020304" pitchFamily="18" charset="0"/>
              </a:endParaRPr>
            </a:p>
          </p:txBody>
        </p:sp>
      </p:grpSp>
      <p:sp>
        <p:nvSpPr>
          <p:cNvPr id="14" name="Freeform 14"/>
          <p:cNvSpPr/>
          <p:nvPr/>
        </p:nvSpPr>
        <p:spPr>
          <a:xfrm>
            <a:off x="10791967" y="1554998"/>
            <a:ext cx="6225288" cy="3207502"/>
          </a:xfrm>
          <a:custGeom>
            <a:avLst/>
            <a:gdLst/>
            <a:ahLst/>
            <a:cxnLst/>
            <a:rect l="l" t="t" r="r" b="b"/>
            <a:pathLst>
              <a:path w="6225288" h="3893634">
                <a:moveTo>
                  <a:pt x="0" y="0"/>
                </a:moveTo>
                <a:lnTo>
                  <a:pt x="6225288" y="0"/>
                </a:lnTo>
                <a:lnTo>
                  <a:pt x="6225288" y="3893634"/>
                </a:lnTo>
                <a:lnTo>
                  <a:pt x="0" y="3893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7" name="Group 17"/>
          <p:cNvGrpSpPr/>
          <p:nvPr/>
        </p:nvGrpSpPr>
        <p:grpSpPr>
          <a:xfrm>
            <a:off x="887382" y="8090431"/>
            <a:ext cx="8713817" cy="926893"/>
            <a:chOff x="0" y="0"/>
            <a:chExt cx="4725344" cy="1235858"/>
          </a:xfrm>
        </p:grpSpPr>
        <p:grpSp>
          <p:nvGrpSpPr>
            <p:cNvPr id="18" name="Group 18"/>
            <p:cNvGrpSpPr/>
            <p:nvPr/>
          </p:nvGrpSpPr>
          <p:grpSpPr>
            <a:xfrm>
              <a:off x="0" y="0"/>
              <a:ext cx="4725344" cy="1235858"/>
              <a:chOff x="0" y="0"/>
              <a:chExt cx="1292864" cy="338133"/>
            </a:xfrm>
          </p:grpSpPr>
          <p:sp>
            <p:nvSpPr>
              <p:cNvPr id="19" name="Freeform 19"/>
              <p:cNvSpPr/>
              <p:nvPr/>
            </p:nvSpPr>
            <p:spPr>
              <a:xfrm>
                <a:off x="0" y="0"/>
                <a:ext cx="1292864" cy="338133"/>
              </a:xfrm>
              <a:custGeom>
                <a:avLst/>
                <a:gdLst/>
                <a:ahLst/>
                <a:cxnLst/>
                <a:rect l="l" t="t" r="r" b="b"/>
                <a:pathLst>
                  <a:path w="1292864" h="338133">
                    <a:moveTo>
                      <a:pt x="0" y="0"/>
                    </a:moveTo>
                    <a:lnTo>
                      <a:pt x="1292864" y="0"/>
                    </a:lnTo>
                    <a:lnTo>
                      <a:pt x="1292864" y="338133"/>
                    </a:lnTo>
                    <a:lnTo>
                      <a:pt x="0" y="338133"/>
                    </a:ln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21" name="TextBox 21"/>
            <p:cNvSpPr txBox="1"/>
            <p:nvPr/>
          </p:nvSpPr>
          <p:spPr>
            <a:xfrm>
              <a:off x="944501" y="436703"/>
              <a:ext cx="2836341" cy="394296"/>
            </a:xfrm>
            <a:prstGeom prst="rect">
              <a:avLst/>
            </a:prstGeom>
          </p:spPr>
          <p:txBody>
            <a:bodyPr lIns="0" tIns="0" rIns="0" bIns="0" rtlCol="0" anchor="t">
              <a:spAutoFit/>
            </a:bodyPr>
            <a:lstStyle/>
            <a:p>
              <a:pPr>
                <a:lnSpc>
                  <a:spcPts val="2239"/>
                </a:lnSpc>
                <a:spcBef>
                  <a:spcPct val="0"/>
                </a:spcBef>
              </a:pPr>
              <a:r>
                <a:rPr lang="en-US" sz="2800" dirty="0">
                  <a:solidFill>
                    <a:schemeClr val="tx2"/>
                  </a:solidFill>
                  <a:latin typeface="Times New Roman" panose="02020603050405020304" pitchFamily="18" charset="0"/>
                  <a:cs typeface="Times New Roman" panose="02020603050405020304" pitchFamily="18" charset="0"/>
                </a:rPr>
                <a:t>GVHD : </a:t>
              </a:r>
              <a:r>
                <a:rPr lang="en-US" sz="2800" dirty="0" err="1">
                  <a:solidFill>
                    <a:schemeClr val="tx2"/>
                  </a:solidFill>
                  <a:latin typeface="Times New Roman" panose="02020603050405020304" pitchFamily="18" charset="0"/>
                  <a:cs typeface="Times New Roman" panose="02020603050405020304" pitchFamily="18" charset="0"/>
                </a:rPr>
                <a:t>Ths</a:t>
              </a:r>
              <a:r>
                <a:rPr lang="en-US" sz="2800" dirty="0">
                  <a:solidFill>
                    <a:schemeClr val="tx2"/>
                  </a:solidFill>
                  <a:latin typeface="Times New Roman" panose="02020603050405020304" pitchFamily="18" charset="0"/>
                  <a:cs typeface="Times New Roman" panose="02020603050405020304" pitchFamily="18" charset="0"/>
                </a:rPr>
                <a:t>. </a:t>
              </a:r>
              <a:r>
                <a:rPr lang="en-US" sz="2800" dirty="0" err="1">
                  <a:solidFill>
                    <a:schemeClr val="tx2"/>
                  </a:solidFill>
                  <a:latin typeface="Times New Roman" panose="02020603050405020304" pitchFamily="18" charset="0"/>
                  <a:cs typeface="Times New Roman" panose="02020603050405020304" pitchFamily="18" charset="0"/>
                </a:rPr>
                <a:t>Nguyễn</a:t>
              </a:r>
              <a:r>
                <a:rPr lang="en-US" sz="2800" dirty="0">
                  <a:solidFill>
                    <a:schemeClr val="tx2"/>
                  </a:solidFill>
                  <a:latin typeface="Times New Roman" panose="02020603050405020304" pitchFamily="18" charset="0"/>
                  <a:cs typeface="Times New Roman" panose="02020603050405020304" pitchFamily="18" charset="0"/>
                </a:rPr>
                <a:t> </a:t>
              </a:r>
              <a:r>
                <a:rPr lang="en-US" sz="2800" dirty="0" err="1">
                  <a:solidFill>
                    <a:schemeClr val="tx2"/>
                  </a:solidFill>
                  <a:latin typeface="Times New Roman" panose="02020603050405020304" pitchFamily="18" charset="0"/>
                  <a:cs typeface="Times New Roman" panose="02020603050405020304" pitchFamily="18" charset="0"/>
                </a:rPr>
                <a:t>Hồng</a:t>
              </a:r>
              <a:r>
                <a:rPr lang="en-US" sz="2800" dirty="0">
                  <a:solidFill>
                    <a:schemeClr val="tx2"/>
                  </a:solidFill>
                  <a:latin typeface="Times New Roman" panose="02020603050405020304" pitchFamily="18" charset="0"/>
                  <a:cs typeface="Times New Roman" panose="02020603050405020304" pitchFamily="18" charset="0"/>
                </a:rPr>
                <a:t> Thanh</a:t>
              </a:r>
            </a:p>
          </p:txBody>
        </p:sp>
      </p:grpSp>
      <p:sp>
        <p:nvSpPr>
          <p:cNvPr id="24" name="TextBox 24"/>
          <p:cNvSpPr txBox="1"/>
          <p:nvPr/>
        </p:nvSpPr>
        <p:spPr>
          <a:xfrm>
            <a:off x="1437079" y="1618551"/>
            <a:ext cx="7946241" cy="4918334"/>
          </a:xfrm>
          <a:prstGeom prst="rect">
            <a:avLst/>
          </a:prstGeom>
        </p:spPr>
        <p:txBody>
          <a:bodyPr lIns="0" tIns="0" rIns="0" bIns="0" rtlCol="0" anchor="t">
            <a:spAutoFit/>
          </a:bodyPr>
          <a:lstStyle/>
          <a:p>
            <a:pPr>
              <a:lnSpc>
                <a:spcPts val="13589"/>
              </a:lnSpc>
            </a:pPr>
            <a:r>
              <a:rPr lang="en-US" sz="4000" b="1" kern="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ĐỀ TÀI NGHIÊN CỨU VÀ XÂY DỰNG MÔ HÌNH QUẢN LÝ SINH VIÊN</a:t>
            </a:r>
            <a:endParaRPr lang="en-US" sz="4000" spc="-169" dirty="0">
              <a:solidFill>
                <a:schemeClr val="tx2"/>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FBFA6077-B3BF-3DC3-0DA5-3CEC2C635D2C}"/>
              </a:ext>
            </a:extLst>
          </p:cNvPr>
          <p:cNvSpPr txBox="1"/>
          <p:nvPr/>
        </p:nvSpPr>
        <p:spPr>
          <a:xfrm>
            <a:off x="10791967" y="5604674"/>
            <a:ext cx="6182920" cy="1864421"/>
          </a:xfrm>
          <a:prstGeom prst="rect">
            <a:avLst/>
          </a:prstGeom>
          <a:noFill/>
        </p:spPr>
        <p:txBody>
          <a:bodyPr wrap="square">
            <a:spAutoFit/>
          </a:bodyPr>
          <a:lstStyle/>
          <a:p>
            <a:pPr>
              <a:lnSpc>
                <a:spcPts val="4760"/>
              </a:lnSpc>
            </a:pPr>
            <a:r>
              <a:rPr lang="en-US" sz="2600" dirty="0">
                <a:solidFill>
                  <a:schemeClr val="tx2"/>
                </a:solidFill>
                <a:latin typeface="Times New Roman" panose="02020603050405020304" pitchFamily="18" charset="0"/>
                <a:cs typeface="Times New Roman" panose="02020603050405020304" pitchFamily="18" charset="0"/>
              </a:rPr>
              <a:t>Thành </a:t>
            </a:r>
            <a:r>
              <a:rPr lang="en-US" sz="2600" dirty="0" err="1">
                <a:solidFill>
                  <a:schemeClr val="tx2"/>
                </a:solidFill>
                <a:latin typeface="Times New Roman" panose="02020603050405020304" pitchFamily="18" charset="0"/>
                <a:cs typeface="Times New Roman" panose="02020603050405020304" pitchFamily="18" charset="0"/>
              </a:rPr>
              <a:t>viên</a:t>
            </a:r>
            <a:r>
              <a:rPr lang="en-US" sz="2600" dirty="0">
                <a:solidFill>
                  <a:schemeClr val="tx2"/>
                </a:solidFill>
                <a:latin typeface="Times New Roman" panose="02020603050405020304" pitchFamily="18" charset="0"/>
                <a:cs typeface="Times New Roman" panose="02020603050405020304" pitchFamily="18" charset="0"/>
              </a:rPr>
              <a:t> :  </a:t>
            </a:r>
            <a:r>
              <a:rPr lang="en-US" sz="2600" dirty="0" err="1">
                <a:solidFill>
                  <a:schemeClr val="tx2"/>
                </a:solidFill>
                <a:latin typeface="Times New Roman" panose="02020603050405020304" pitchFamily="18" charset="0"/>
                <a:cs typeface="Times New Roman" panose="02020603050405020304" pitchFamily="18" charset="0"/>
              </a:rPr>
              <a:t>Trần</a:t>
            </a:r>
            <a:r>
              <a:rPr lang="en-US" sz="2600" dirty="0">
                <a:solidFill>
                  <a:schemeClr val="tx2"/>
                </a:solidFill>
                <a:latin typeface="Times New Roman" panose="02020603050405020304" pitchFamily="18" charset="0"/>
                <a:cs typeface="Times New Roman" panose="02020603050405020304" pitchFamily="18" charset="0"/>
              </a:rPr>
              <a:t> </a:t>
            </a:r>
            <a:r>
              <a:rPr lang="en-US" sz="2600" dirty="0" err="1">
                <a:solidFill>
                  <a:schemeClr val="tx2"/>
                </a:solidFill>
                <a:latin typeface="Times New Roman" panose="02020603050405020304" pitchFamily="18" charset="0"/>
                <a:cs typeface="Times New Roman" panose="02020603050405020304" pitchFamily="18" charset="0"/>
              </a:rPr>
              <a:t>Trọng</a:t>
            </a:r>
            <a:r>
              <a:rPr lang="en-US" sz="2600" dirty="0">
                <a:solidFill>
                  <a:schemeClr val="tx2"/>
                </a:solidFill>
                <a:latin typeface="Times New Roman" panose="02020603050405020304" pitchFamily="18" charset="0"/>
                <a:cs typeface="Times New Roman" panose="02020603050405020304" pitchFamily="18" charset="0"/>
              </a:rPr>
              <a:t> </a:t>
            </a:r>
            <a:r>
              <a:rPr lang="en-US" sz="2600" dirty="0" err="1">
                <a:solidFill>
                  <a:schemeClr val="tx2"/>
                </a:solidFill>
                <a:latin typeface="Times New Roman" panose="02020603050405020304" pitchFamily="18" charset="0"/>
                <a:cs typeface="Times New Roman" panose="02020603050405020304" pitchFamily="18" charset="0"/>
              </a:rPr>
              <a:t>Nghĩa</a:t>
            </a:r>
            <a:r>
              <a:rPr lang="en-US" sz="2600" dirty="0">
                <a:solidFill>
                  <a:schemeClr val="tx2"/>
                </a:solidFill>
                <a:latin typeface="Times New Roman" panose="02020603050405020304" pitchFamily="18" charset="0"/>
                <a:cs typeface="Times New Roman" panose="02020603050405020304" pitchFamily="18" charset="0"/>
              </a:rPr>
              <a:t> (TN)</a:t>
            </a:r>
          </a:p>
          <a:p>
            <a:pPr>
              <a:lnSpc>
                <a:spcPts val="4760"/>
              </a:lnSpc>
            </a:pPr>
            <a:r>
              <a:rPr lang="en-US" sz="2600" dirty="0">
                <a:solidFill>
                  <a:schemeClr val="tx2"/>
                </a:solidFill>
                <a:latin typeface="Times New Roman" panose="02020603050405020304" pitchFamily="18" charset="0"/>
                <a:cs typeface="Times New Roman" panose="02020603050405020304" pitchFamily="18" charset="0"/>
              </a:rPr>
              <a:t>		</a:t>
            </a:r>
            <a:r>
              <a:rPr lang="en-US" sz="2600" dirty="0" err="1">
                <a:solidFill>
                  <a:schemeClr val="tx2"/>
                </a:solidFill>
                <a:latin typeface="Times New Roman" panose="02020603050405020304" pitchFamily="18" charset="0"/>
                <a:cs typeface="Times New Roman" panose="02020603050405020304" pitchFamily="18" charset="0"/>
              </a:rPr>
              <a:t>Đặng</a:t>
            </a:r>
            <a:r>
              <a:rPr lang="en-US" sz="2600" dirty="0">
                <a:solidFill>
                  <a:schemeClr val="tx2"/>
                </a:solidFill>
                <a:latin typeface="Times New Roman" panose="02020603050405020304" pitchFamily="18" charset="0"/>
                <a:cs typeface="Times New Roman" panose="02020603050405020304" pitchFamily="18" charset="0"/>
              </a:rPr>
              <a:t> Thanh </a:t>
            </a:r>
            <a:r>
              <a:rPr lang="en-US" sz="2600" dirty="0" err="1">
                <a:solidFill>
                  <a:schemeClr val="tx2"/>
                </a:solidFill>
                <a:latin typeface="Times New Roman" panose="02020603050405020304" pitchFamily="18" charset="0"/>
                <a:cs typeface="Times New Roman" panose="02020603050405020304" pitchFamily="18" charset="0"/>
              </a:rPr>
              <a:t>Tùng</a:t>
            </a:r>
            <a:endParaRPr lang="en-US" sz="2600" dirty="0">
              <a:solidFill>
                <a:schemeClr val="tx2"/>
              </a:solidFill>
              <a:latin typeface="Times New Roman" panose="02020603050405020304" pitchFamily="18" charset="0"/>
              <a:cs typeface="Times New Roman" panose="02020603050405020304" pitchFamily="18" charset="0"/>
            </a:endParaRPr>
          </a:p>
          <a:p>
            <a:pPr>
              <a:lnSpc>
                <a:spcPts val="4760"/>
              </a:lnSpc>
            </a:pPr>
            <a:r>
              <a:rPr lang="en-US" sz="2600" dirty="0">
                <a:solidFill>
                  <a:schemeClr val="tx2"/>
                </a:solidFill>
                <a:latin typeface="Times New Roman" panose="02020603050405020304" pitchFamily="18" charset="0"/>
                <a:cs typeface="Times New Roman" panose="02020603050405020304" pitchFamily="18" charset="0"/>
              </a:rPr>
              <a:t>		</a:t>
            </a:r>
            <a:r>
              <a:rPr lang="en-US" sz="2600" dirty="0" err="1">
                <a:solidFill>
                  <a:schemeClr val="tx2"/>
                </a:solidFill>
                <a:latin typeface="Times New Roman" panose="02020603050405020304" pitchFamily="18" charset="0"/>
                <a:cs typeface="Times New Roman" panose="02020603050405020304" pitchFamily="18" charset="0"/>
              </a:rPr>
              <a:t>Nguyễn</a:t>
            </a:r>
            <a:r>
              <a:rPr lang="en-US" sz="2600" dirty="0">
                <a:solidFill>
                  <a:schemeClr val="tx2"/>
                </a:solidFill>
                <a:latin typeface="Times New Roman" panose="02020603050405020304" pitchFamily="18" charset="0"/>
                <a:cs typeface="Times New Roman" panose="02020603050405020304" pitchFamily="18" charset="0"/>
              </a:rPr>
              <a:t> </a:t>
            </a:r>
            <a:r>
              <a:rPr lang="en-US" sz="2600" dirty="0" err="1">
                <a:solidFill>
                  <a:schemeClr val="tx2"/>
                </a:solidFill>
                <a:latin typeface="Times New Roman" panose="02020603050405020304" pitchFamily="18" charset="0"/>
                <a:cs typeface="Times New Roman" panose="02020603050405020304" pitchFamily="18" charset="0"/>
              </a:rPr>
              <a:t>Hồng</a:t>
            </a:r>
            <a:r>
              <a:rPr lang="en-US" sz="2600" dirty="0">
                <a:solidFill>
                  <a:schemeClr val="tx2"/>
                </a:solidFill>
                <a:latin typeface="Times New Roman" panose="02020603050405020304" pitchFamily="18" charset="0"/>
                <a:cs typeface="Times New Roman" panose="02020603050405020304" pitchFamily="18" charset="0"/>
              </a:rPr>
              <a:t> </a:t>
            </a:r>
            <a:r>
              <a:rPr lang="en-US" sz="2600" dirty="0" err="1">
                <a:solidFill>
                  <a:schemeClr val="tx2"/>
                </a:solidFill>
                <a:latin typeface="Times New Roman" panose="02020603050405020304" pitchFamily="18" charset="0"/>
                <a:cs typeface="Times New Roman" panose="02020603050405020304" pitchFamily="18" charset="0"/>
              </a:rPr>
              <a:t>Phúc</a:t>
            </a:r>
            <a:endParaRPr lang="en-US" sz="2600" dirty="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3848720" y="6055702"/>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1583978" y="1333499"/>
            <a:ext cx="11562720" cy="7315201"/>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6000" kern="100" dirty="0">
                <a:solidFill>
                  <a:schemeClr val="tx2"/>
                </a:solidFill>
                <a:effectLst/>
                <a:latin typeface="+mj-lt"/>
                <a:ea typeface="Calibri" panose="020F0502020204030204" pitchFamily="34" charset="0"/>
                <a:cs typeface="Times New Roman" panose="02020603050405020304" pitchFamily="18" charset="0"/>
              </a:endParaRPr>
            </a:p>
          </p:txBody>
        </p:sp>
      </p:grpSp>
      <p:sp>
        <p:nvSpPr>
          <p:cNvPr id="4" name="TextBox 3">
            <a:extLst>
              <a:ext uri="{FF2B5EF4-FFF2-40B4-BE49-F238E27FC236}">
                <a16:creationId xmlns:a16="http://schemas.microsoft.com/office/drawing/2014/main" id="{CD0C77A3-8C64-79EB-4F50-050CD935B3A0}"/>
              </a:ext>
            </a:extLst>
          </p:cNvPr>
          <p:cNvSpPr txBox="1"/>
          <p:nvPr/>
        </p:nvSpPr>
        <p:spPr>
          <a:xfrm>
            <a:off x="1583978" y="1333499"/>
            <a:ext cx="11446222" cy="6455293"/>
          </a:xfrm>
          <a:prstGeom prst="rect">
            <a:avLst/>
          </a:prstGeom>
          <a:noFill/>
        </p:spPr>
        <p:txBody>
          <a:bodyPr wrap="square">
            <a:spAutoFit/>
          </a:bodyPr>
          <a:lstStyle/>
          <a:p>
            <a:pPr marL="0" marR="0">
              <a:lnSpc>
                <a:spcPct val="130000"/>
              </a:lnSpc>
              <a:spcBef>
                <a:spcPts val="0"/>
              </a:spcBef>
              <a:spcAft>
                <a:spcPts val="0"/>
              </a:spcAft>
            </a:pPr>
            <a:r>
              <a:rPr lang="vi-VN" sz="3200" kern="100" dirty="0">
                <a:effectLst/>
                <a:latin typeface="+mj-lt"/>
                <a:ea typeface="Calibri" panose="020F0502020204030204" pitchFamily="34" charset="0"/>
                <a:cs typeface="Times New Roman" panose="02020603050405020304" pitchFamily="18" charset="0"/>
              </a:rPr>
              <a:t>2.1 Xác định yêu cầu chức năng</a:t>
            </a:r>
            <a:endParaRPr lang="en-US" sz="3200" kern="100" dirty="0">
              <a:effectLst/>
              <a:latin typeface="+mj-lt"/>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mj-lt"/>
                <a:ea typeface="Calibri" panose="020F0502020204030204" pitchFamily="34" charset="0"/>
                <a:cs typeface="Times New Roman" panose="02020603050405020304" pitchFamily="18" charset="0"/>
              </a:rPr>
              <a:t>2.1.1 </a:t>
            </a:r>
            <a:r>
              <a:rPr lang="en-US" sz="2400" kern="100" dirty="0" err="1">
                <a:effectLst/>
                <a:latin typeface="+mj-lt"/>
                <a:ea typeface="Calibri" panose="020F0502020204030204" pitchFamily="34" charset="0"/>
                <a:cs typeface="Times New Roman" panose="02020603050405020304" pitchFamily="18" charset="0"/>
              </a:rPr>
              <a:t>Yêu</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cầu</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chức</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năng</a:t>
            </a:r>
            <a:endParaRPr lang="en-US" sz="2400" kern="100" dirty="0">
              <a:effectLst/>
              <a:latin typeface="+mj-lt"/>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err="1">
                <a:effectLst/>
                <a:latin typeface="+mj-lt"/>
                <a:ea typeface="Calibri" panose="020F0502020204030204" pitchFamily="34" charset="0"/>
                <a:cs typeface="Times New Roman" panose="02020603050405020304" pitchFamily="18" charset="0"/>
              </a:rPr>
              <a:t>Yêu</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cầu</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chức</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năng</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của</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một</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mô</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hình</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quản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lý</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sinh</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viên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là</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một</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phần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quan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trọng</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trong</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quá</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trình</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nghiên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cứu</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và</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phát</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triển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Hệ</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thống</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quản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lý</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sinh</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viên</a:t>
            </a:r>
            <a:r>
              <a:rPr lang="en-US" sz="2400" kern="100" dirty="0">
                <a:effectLst/>
                <a:latin typeface="+mj-lt"/>
                <a:ea typeface="Calibri" panose="020F0502020204030204" pitchFamily="34" charset="0"/>
                <a:cs typeface="Times New Roman" panose="02020603050405020304" pitchFamily="18" charset="0"/>
              </a:rPr>
              <a:t> bao </a:t>
            </a:r>
            <a:r>
              <a:rPr lang="en-US" sz="2400" kern="100" dirty="0" err="1">
                <a:effectLst/>
                <a:latin typeface="+mj-lt"/>
                <a:ea typeface="Calibri" panose="020F0502020204030204" pitchFamily="34" charset="0"/>
                <a:cs typeface="Times New Roman" panose="02020603050405020304" pitchFamily="18" charset="0"/>
              </a:rPr>
              <a:t>gồm</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các</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chức</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năng</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sau</a:t>
            </a:r>
            <a:r>
              <a:rPr lang="en-US" sz="2400" kern="100" dirty="0">
                <a:effectLst/>
                <a:latin typeface="+mj-lt"/>
                <a:ea typeface="Calibri" panose="020F0502020204030204" pitchFamily="34" charset="0"/>
                <a:cs typeface="Times New Roman" panose="02020603050405020304" pitchFamily="18" charset="0"/>
              </a:rPr>
              <a:t>:</a:t>
            </a:r>
          </a:p>
          <a:p>
            <a:pPr marL="0" marR="0">
              <a:lnSpc>
                <a:spcPct val="130000"/>
              </a:lnSpc>
              <a:spcBef>
                <a:spcPts val="0"/>
              </a:spcBef>
              <a:spcAft>
                <a:spcPts val="0"/>
              </a:spcAft>
            </a:pP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Quản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lý</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sinh</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viên</a:t>
            </a:r>
            <a:endParaRPr lang="en-US" sz="2400" kern="100" dirty="0">
              <a:effectLst/>
              <a:latin typeface="+mj-lt"/>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Quản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lý</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khóa</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học</a:t>
            </a:r>
            <a:endParaRPr lang="en-US" sz="2400" kern="100" dirty="0">
              <a:effectLst/>
              <a:latin typeface="+mj-lt"/>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Quản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lý</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điểm</a:t>
            </a:r>
            <a:endParaRPr lang="en-US" sz="2400" kern="100" dirty="0">
              <a:effectLst/>
              <a:latin typeface="+mj-lt"/>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mj-lt"/>
                <a:ea typeface="Calibri" panose="020F0502020204030204" pitchFamily="34" charset="0"/>
                <a:cs typeface="Times New Roman" panose="02020603050405020304" pitchFamily="18" charset="0"/>
              </a:rPr>
              <a:t>2.1.2 </a:t>
            </a:r>
            <a:r>
              <a:rPr lang="en-US" sz="2400" kern="100" dirty="0" err="1">
                <a:effectLst/>
                <a:latin typeface="+mj-lt"/>
                <a:ea typeface="Calibri" panose="020F0502020204030204" pitchFamily="34" charset="0"/>
                <a:cs typeface="Times New Roman" panose="02020603050405020304" pitchFamily="18" charset="0"/>
              </a:rPr>
              <a:t>Yêu</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cầu</a:t>
            </a:r>
            <a:r>
              <a:rPr lang="en-US" sz="2400" kern="100" dirty="0">
                <a:effectLst/>
                <a:latin typeface="+mj-lt"/>
                <a:ea typeface="Calibri" panose="020F0502020204030204" pitchFamily="34" charset="0"/>
                <a:cs typeface="Times New Roman" panose="02020603050405020304" pitchFamily="18" charset="0"/>
              </a:rPr>
              <a:t> phi </a:t>
            </a:r>
            <a:r>
              <a:rPr lang="en-US" sz="2400" kern="100" dirty="0" err="1">
                <a:effectLst/>
                <a:latin typeface="+mj-lt"/>
                <a:ea typeface="Calibri" panose="020F0502020204030204" pitchFamily="34" charset="0"/>
                <a:cs typeface="Times New Roman" panose="02020603050405020304" pitchFamily="18" charset="0"/>
              </a:rPr>
              <a:t>chức</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năng</a:t>
            </a:r>
            <a:endParaRPr lang="en-US" sz="2400" kern="100" dirty="0">
              <a:effectLst/>
              <a:latin typeface="+mj-lt"/>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err="1">
                <a:effectLst/>
                <a:latin typeface="+mj-lt"/>
                <a:ea typeface="Calibri" panose="020F0502020204030204" pitchFamily="34" charset="0"/>
                <a:cs typeface="Times New Roman" panose="02020603050405020304" pitchFamily="18" charset="0"/>
              </a:rPr>
              <a:t>Một</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số</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yêu</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cầu</a:t>
            </a:r>
            <a:r>
              <a:rPr lang="en-US" sz="2400" kern="100" dirty="0">
                <a:effectLst/>
                <a:latin typeface="+mj-lt"/>
                <a:ea typeface="Calibri" panose="020F0502020204030204" pitchFamily="34" charset="0"/>
                <a:cs typeface="Times New Roman" panose="02020603050405020304" pitchFamily="18" charset="0"/>
              </a:rPr>
              <a:t> phi </a:t>
            </a:r>
            <a:r>
              <a:rPr lang="en-US" sz="2400" kern="100" dirty="0" err="1">
                <a:effectLst/>
                <a:latin typeface="+mj-lt"/>
                <a:ea typeface="Calibri" panose="020F0502020204030204" pitchFamily="34" charset="0"/>
                <a:cs typeface="Times New Roman" panose="02020603050405020304" pitchFamily="18" charset="0"/>
              </a:rPr>
              <a:t>chức</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năng</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quan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trong</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trong</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mô</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hình</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quản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lý</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sinh</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viên</a:t>
            </a:r>
            <a:r>
              <a:rPr lang="en-US" sz="2400" kern="100" dirty="0">
                <a:effectLst/>
                <a:latin typeface="+mj-lt"/>
                <a:ea typeface="Calibri" panose="020F0502020204030204" pitchFamily="34" charset="0"/>
                <a:cs typeface="Times New Roman" panose="02020603050405020304" pitchFamily="18" charset="0"/>
              </a:rPr>
              <a:t>:</a:t>
            </a:r>
          </a:p>
          <a:p>
            <a:pPr marL="0" marR="0">
              <a:lnSpc>
                <a:spcPct val="130000"/>
              </a:lnSpc>
              <a:spcBef>
                <a:spcPts val="0"/>
              </a:spcBef>
              <a:spcAft>
                <a:spcPts val="0"/>
              </a:spcAft>
            </a:pP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Hiệu</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suất</a:t>
            </a:r>
            <a:endParaRPr lang="en-US" sz="2400" kern="100" dirty="0">
              <a:effectLst/>
              <a:latin typeface="+mj-lt"/>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Bảo</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mật</a:t>
            </a:r>
            <a:endParaRPr lang="en-US" sz="2400" kern="100" dirty="0">
              <a:effectLst/>
              <a:latin typeface="+mj-lt"/>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Quản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lý</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dữ</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liệu</a:t>
            </a:r>
            <a:endParaRPr lang="en-US" sz="2400" kern="100" dirty="0">
              <a:effectLst/>
              <a:latin typeface="+mj-lt"/>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Tiêu</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chuẩn</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và</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tương</a:t>
            </a:r>
            <a:r>
              <a:rPr lang="en-US" sz="2400" kern="100" dirty="0">
                <a:effectLst/>
                <a:latin typeface="+mj-lt"/>
                <a:ea typeface="Calibri" panose="020F0502020204030204" pitchFamily="34" charset="0"/>
                <a:cs typeface="Times New Roman" panose="02020603050405020304" pitchFamily="18" charset="0"/>
              </a:rPr>
              <a:t> </a:t>
            </a:r>
            <a:r>
              <a:rPr lang="en-US" sz="2400" kern="100" dirty="0" err="1">
                <a:effectLst/>
                <a:latin typeface="+mj-lt"/>
                <a:ea typeface="Calibri" panose="020F0502020204030204" pitchFamily="34" charset="0"/>
                <a:cs typeface="Times New Roman" panose="02020603050405020304" pitchFamily="18" charset="0"/>
              </a:rPr>
              <a:t>thích</a:t>
            </a:r>
            <a:endParaRPr lang="en-US" sz="2400" kern="1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2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583977" y="1181100"/>
            <a:ext cx="15085135" cy="8458201"/>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618886" y="1211640"/>
            <a:ext cx="1491651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2.2.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Mô</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tả</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use case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đề</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tài</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nghiên</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cứu</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xây</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dựng</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mô</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sinh</a:t>
            </a:r>
            <a:r>
              <a:rPr kumimoji="0" lang="en-US" altLang="en-US" sz="3200" b="0" i="0" u="none" strike="noStrike" cap="none" normalizeH="0" baseline="0" dirty="0"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bmk="_Toc162134548">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167590" y="8724900"/>
            <a:ext cx="79528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866775"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866775"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en-US" altLang="en-US" sz="2400" b="0" i="0" u="none" strike="noStrike" cap="none" normalizeH="0" baseline="0" dirty="0" err="1"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ình</a:t>
            </a:r>
            <a:r>
              <a:rPr kumimoji="0" lang="en-US" altLang="en-US" sz="2400" b="0" i="0" u="none" strike="noStrike" cap="none" normalizeH="0" baseline="0" dirty="0"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2.2.</a:t>
            </a:r>
            <a:r>
              <a:rPr kumimoji="0" lang="en-US" altLang="en-US" sz="2400" b="0" i="0" u="none" strike="noStrike" cap="none" normalizeH="0" baseline="0" dirty="0"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 </a:t>
            </a:r>
            <a:r>
              <a:rPr kumimoji="0" lang="en-US" altLang="en-US" sz="2400" b="0" i="0" u="none" strike="noStrike" cap="none" normalizeH="0" baseline="0" dirty="0" err="1"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kumimoji="0" lang="en-US" altLang="en-US" sz="2400" b="0" i="0" u="none" strike="noStrike" cap="none" normalizeH="0" baseline="0" dirty="0"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dirty="0" err="1"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kumimoji="0" lang="en-US" altLang="en-US" sz="2400" b="0" i="0" u="none" strike="noStrike" cap="none" normalizeH="0" baseline="0" dirty="0"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use case </a:t>
            </a:r>
            <a:r>
              <a:rPr kumimoji="0" lang="en-US" altLang="en-US" sz="2400" b="0" i="0" u="none" strike="noStrike" cap="none" normalizeH="0" baseline="0" dirty="0" err="1"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tổng</a:t>
            </a:r>
            <a:r>
              <a:rPr kumimoji="0" lang="en-US" altLang="en-US" sz="2400" b="0" i="0" u="none" strike="noStrike" cap="none" normalizeH="0" baseline="0" dirty="0"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dirty="0" err="1"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quan</a:t>
            </a:r>
            <a:r>
              <a:rPr kumimoji="0" lang="en-US" altLang="en-US" sz="2400" b="0" i="0" u="none" strike="noStrike" cap="none" normalizeH="0" baseline="0" dirty="0"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dirty="0" err="1"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kumimoji="0" lang="en-US" altLang="en-US" sz="2400" b="0" i="0" u="none" strike="noStrike" cap="none" normalizeH="0" baseline="0" dirty="0"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dirty="0" err="1"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en-US" sz="2400" b="0" i="0" u="none" strike="noStrike" cap="none" normalizeH="0" baseline="0" dirty="0"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dirty="0" err="1"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sinh</a:t>
            </a:r>
            <a:r>
              <a:rPr kumimoji="0" lang="en-US" altLang="en-US" sz="2400" b="0" i="0" u="none" strike="noStrike" cap="none" normalizeH="0" baseline="0" dirty="0"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dirty="0" err="1" bmk="_Toc16213393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viên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8B6E00E-A356-F1CF-E45F-48C938EDBDD9}"/>
              </a:ext>
            </a:extLst>
          </p:cNvPr>
          <p:cNvPicPr>
            <a:picLocks noChangeAspect="1"/>
          </p:cNvPicPr>
          <p:nvPr/>
        </p:nvPicPr>
        <p:blipFill>
          <a:blip r:embed="rId5"/>
          <a:stretch>
            <a:fillRect/>
          </a:stretch>
        </p:blipFill>
        <p:spPr>
          <a:xfrm>
            <a:off x="3200400" y="3143250"/>
            <a:ext cx="11734800" cy="5657850"/>
          </a:xfrm>
          <a:prstGeom prst="rect">
            <a:avLst/>
          </a:prstGeom>
        </p:spPr>
      </p:pic>
    </p:spTree>
    <p:extLst>
      <p:ext uri="{BB962C8B-B14F-4D97-AF65-F5344CB8AC3E}">
        <p14:creationId xmlns:p14="http://schemas.microsoft.com/office/powerpoint/2010/main" val="37966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583977" y="1181100"/>
            <a:ext cx="15085135" cy="8458201"/>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6" name="TextBox 5">
            <a:extLst>
              <a:ext uri="{FF2B5EF4-FFF2-40B4-BE49-F238E27FC236}">
                <a16:creationId xmlns:a16="http://schemas.microsoft.com/office/drawing/2014/main" id="{C92BBB9D-3EE7-0658-791D-BC73A7D6CCA2}"/>
              </a:ext>
            </a:extLst>
          </p:cNvPr>
          <p:cNvSpPr txBox="1"/>
          <p:nvPr/>
        </p:nvSpPr>
        <p:spPr>
          <a:xfrm>
            <a:off x="1618888" y="1189383"/>
            <a:ext cx="11840817" cy="668645"/>
          </a:xfrm>
          <a:prstGeom prst="rect">
            <a:avLst/>
          </a:prstGeom>
          <a:noFill/>
        </p:spPr>
        <p:txBody>
          <a:bodyPr wrap="square">
            <a:spAutoFit/>
          </a:bodyPr>
          <a:lstStyle/>
          <a:p>
            <a:pPr marL="0" marR="0">
              <a:lnSpc>
                <a:spcPct val="130000"/>
              </a:lnSpc>
              <a:spcBef>
                <a:spcPts val="0"/>
              </a:spcBef>
              <a:spcAft>
                <a:spcPts val="0"/>
              </a:spcAft>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2.3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use case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60A7283-6D69-9EEC-A0FB-67EFD5C8BB26}"/>
              </a:ext>
            </a:extLst>
          </p:cNvPr>
          <p:cNvSpPr txBox="1"/>
          <p:nvPr/>
        </p:nvSpPr>
        <p:spPr>
          <a:xfrm>
            <a:off x="2286000" y="2092069"/>
            <a:ext cx="9892746" cy="5858912"/>
          </a:xfrm>
          <a:prstGeom prst="rect">
            <a:avLst/>
          </a:prstGeom>
          <a:noFill/>
        </p:spPr>
        <p:txBody>
          <a:bodyPr wrap="square">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2.3.1 Use case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2.3.2 Use case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2.3.2.1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2.3.2.2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2.3.2.3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2.3.2.4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2.3.3 Use case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2.3.3.1.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07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2.3.3.2.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07000"/>
              </a:lnSpc>
              <a:spcAft>
                <a:spcPts val="800"/>
              </a:spcAft>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2.3.3.3 </a:t>
            </a:r>
            <a:r>
              <a:rPr lang="en-US" sz="2400" kern="100" dirty="0" err="1">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latin typeface="Times New Roman" panose="02020603050405020304" pitchFamily="18" charset="0"/>
              <a:ea typeface="Calibri" panose="020F0502020204030204" pitchFamily="34" charset="0"/>
              <a:cs typeface="Times New Roman" panose="02020603050405020304" pitchFamily="18" charset="0"/>
            </a:endParaRPr>
          </a:p>
          <a:p>
            <a:pPr lvl="1">
              <a:lnSpc>
                <a:spcPct val="107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2.3.3.4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167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583977" y="1181100"/>
            <a:ext cx="15085135" cy="8458201"/>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6" name="TextBox 5">
            <a:extLst>
              <a:ext uri="{FF2B5EF4-FFF2-40B4-BE49-F238E27FC236}">
                <a16:creationId xmlns:a16="http://schemas.microsoft.com/office/drawing/2014/main" id="{C92BBB9D-3EE7-0658-791D-BC73A7D6CCA2}"/>
              </a:ext>
            </a:extLst>
          </p:cNvPr>
          <p:cNvSpPr txBox="1"/>
          <p:nvPr/>
        </p:nvSpPr>
        <p:spPr>
          <a:xfrm>
            <a:off x="1618888" y="1189383"/>
            <a:ext cx="11840817" cy="668645"/>
          </a:xfrm>
          <a:prstGeom prst="rect">
            <a:avLst/>
          </a:prstGeom>
          <a:noFill/>
        </p:spPr>
        <p:txBody>
          <a:bodyPr wrap="square">
            <a:spAutoFit/>
          </a:bodyPr>
          <a:lstStyle/>
          <a:p>
            <a:pPr marL="0" marR="0">
              <a:lnSpc>
                <a:spcPct val="130000"/>
              </a:lnSpc>
              <a:spcBef>
                <a:spcPts val="0"/>
              </a:spcBef>
              <a:spcAft>
                <a:spcPts val="0"/>
              </a:spcAft>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2.3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use case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60A7283-6D69-9EEC-A0FB-67EFD5C8BB26}"/>
              </a:ext>
            </a:extLst>
          </p:cNvPr>
          <p:cNvSpPr txBox="1"/>
          <p:nvPr/>
        </p:nvSpPr>
        <p:spPr>
          <a:xfrm>
            <a:off x="2286000" y="2092069"/>
            <a:ext cx="9892746" cy="5325882"/>
          </a:xfrm>
          <a:prstGeom prst="rect">
            <a:avLst/>
          </a:prstGeom>
          <a:noFill/>
        </p:spPr>
        <p:txBody>
          <a:bodyPr wrap="square">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 Use case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 Use case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2.4.3.4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861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3848720" y="6055702"/>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5486399" y="3936191"/>
            <a:ext cx="6629401" cy="1131109"/>
            <a:chOff x="1389898" y="-254558"/>
            <a:chExt cx="2418423" cy="412632"/>
          </a:xfrm>
        </p:grpSpPr>
        <p:sp>
          <p:nvSpPr>
            <p:cNvPr id="10" name="Freeform 6">
              <a:extLst>
                <a:ext uri="{FF2B5EF4-FFF2-40B4-BE49-F238E27FC236}">
                  <a16:creationId xmlns:a16="http://schemas.microsoft.com/office/drawing/2014/main" id="{EBC76F3A-B69F-F000-D646-80A2C7663211}"/>
                </a:ext>
              </a:extLst>
            </p:cNvPr>
            <p:cNvSpPr/>
            <p:nvPr/>
          </p:nvSpPr>
          <p:spPr>
            <a:xfrm>
              <a:off x="1389898" y="-254558"/>
              <a:ext cx="2418423" cy="412632"/>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r>
                <a:rPr lang="vi-VN"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Chương </a:t>
              </a:r>
              <a:r>
                <a:rPr lang="en-US"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Thiết</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kế</a:t>
              </a:r>
              <a:endParaRPr lang="en-US"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92642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2379614" y="-93013"/>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583977" y="342900"/>
            <a:ext cx="15085135" cy="9296401"/>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6" name="TextBox 5">
            <a:extLst>
              <a:ext uri="{FF2B5EF4-FFF2-40B4-BE49-F238E27FC236}">
                <a16:creationId xmlns:a16="http://schemas.microsoft.com/office/drawing/2014/main" id="{C92BBB9D-3EE7-0658-791D-BC73A7D6CCA2}"/>
              </a:ext>
            </a:extLst>
          </p:cNvPr>
          <p:cNvSpPr txBox="1"/>
          <p:nvPr/>
        </p:nvSpPr>
        <p:spPr>
          <a:xfrm>
            <a:off x="1583977" y="342900"/>
            <a:ext cx="14916512" cy="1644874"/>
          </a:xfrm>
          <a:prstGeom prst="rect">
            <a:avLst/>
          </a:prstGeom>
          <a:noFill/>
        </p:spPr>
        <p:txBody>
          <a:bodyPr wrap="square">
            <a:spAutoFit/>
          </a:bodyPr>
          <a:lstStyle/>
          <a:p>
            <a:pPr marL="0" marR="0">
              <a:lnSpc>
                <a:spcPct val="130000"/>
              </a:lnSpc>
              <a:spcBef>
                <a:spcPts val="0"/>
              </a:spcBef>
              <a:spcAft>
                <a:spcPts val="0"/>
              </a:spcAft>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3.1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indent="457200">
              <a:lnSpc>
                <a:spcPct val="130000"/>
              </a:lnSpc>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667FB902-5D64-3D4D-B203-93AA0C355232}"/>
              </a:ext>
            </a:extLst>
          </p:cNvPr>
          <p:cNvSpPr txBox="1"/>
          <p:nvPr/>
        </p:nvSpPr>
        <p:spPr>
          <a:xfrm>
            <a:off x="2057400" y="2130169"/>
            <a:ext cx="10376452" cy="531749"/>
          </a:xfrm>
          <a:prstGeom prst="rect">
            <a:avLst/>
          </a:prstGeom>
          <a:noFill/>
        </p:spPr>
        <p:txBody>
          <a:bodyPr wrap="square">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DB460041-2D42-6F87-072B-08B5DB8AEC1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966718"/>
            <a:ext cx="12801600" cy="5190113"/>
          </a:xfrm>
          <a:prstGeom prst="rect">
            <a:avLst/>
          </a:prstGeom>
          <a:noFill/>
          <a:ln>
            <a:noFill/>
          </a:ln>
        </p:spPr>
      </p:pic>
      <p:sp>
        <p:nvSpPr>
          <p:cNvPr id="14" name="TextBox 13">
            <a:extLst>
              <a:ext uri="{FF2B5EF4-FFF2-40B4-BE49-F238E27FC236}">
                <a16:creationId xmlns:a16="http://schemas.microsoft.com/office/drawing/2014/main" id="{3EFCF473-2AB1-EA2F-2E7D-DA64BF76D40E}"/>
              </a:ext>
            </a:extLst>
          </p:cNvPr>
          <p:cNvSpPr txBox="1"/>
          <p:nvPr/>
        </p:nvSpPr>
        <p:spPr>
          <a:xfrm>
            <a:off x="6172200" y="8528734"/>
            <a:ext cx="6172200" cy="461665"/>
          </a:xfrm>
          <a:prstGeom prst="rect">
            <a:avLst/>
          </a:prstGeom>
          <a:noFill/>
        </p:spPr>
        <p:txBody>
          <a:bodyPr wrap="square">
            <a:spAutoFit/>
          </a:bodyPr>
          <a:lstStyle/>
          <a:p>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3.1.1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673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450264" y="505862"/>
            <a:ext cx="15085135" cy="9438238"/>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4" y="470604"/>
            <a:ext cx="14916513" cy="114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3.1.2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3.1.2.1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167590" y="8909566"/>
            <a:ext cx="75905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866775" algn="l"/>
              </a:tabLst>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3.1.2.1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BE20619-A14E-098B-9AE6-896EED826D4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194147"/>
            <a:ext cx="13182600" cy="6225953"/>
          </a:xfrm>
          <a:prstGeom prst="rect">
            <a:avLst/>
          </a:prstGeom>
          <a:noFill/>
          <a:ln>
            <a:noFill/>
          </a:ln>
        </p:spPr>
      </p:pic>
    </p:spTree>
    <p:extLst>
      <p:ext uri="{BB962C8B-B14F-4D97-AF65-F5344CB8AC3E}">
        <p14:creationId xmlns:p14="http://schemas.microsoft.com/office/powerpoint/2010/main" val="260033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450264" y="505862"/>
            <a:ext cx="15085135" cy="9438238"/>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4" y="571500"/>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3.1.2.2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167590" y="8878115"/>
            <a:ext cx="7859844"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3.1.2.2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8D5F44F-4349-DDAA-5283-0A9F1FF463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411872"/>
            <a:ext cx="10988137" cy="7257021"/>
          </a:xfrm>
          <a:prstGeom prst="rect">
            <a:avLst/>
          </a:prstGeom>
          <a:noFill/>
          <a:ln>
            <a:noFill/>
          </a:ln>
        </p:spPr>
      </p:pic>
    </p:spTree>
    <p:extLst>
      <p:ext uri="{BB962C8B-B14F-4D97-AF65-F5344CB8AC3E}">
        <p14:creationId xmlns:p14="http://schemas.microsoft.com/office/powerpoint/2010/main" val="3763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450264" y="505862"/>
            <a:ext cx="15085135" cy="9438238"/>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4" y="571500"/>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3.1.2.3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167590" y="8878116"/>
            <a:ext cx="7197804"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3.1.2.3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8968FC5-239A-89DB-9CC2-450525F2F1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13939" y="1676362"/>
            <a:ext cx="11860121" cy="6422590"/>
          </a:xfrm>
          <a:prstGeom prst="rect">
            <a:avLst/>
          </a:prstGeom>
          <a:noFill/>
          <a:ln>
            <a:noFill/>
          </a:ln>
        </p:spPr>
      </p:pic>
    </p:spTree>
    <p:extLst>
      <p:ext uri="{BB962C8B-B14F-4D97-AF65-F5344CB8AC3E}">
        <p14:creationId xmlns:p14="http://schemas.microsoft.com/office/powerpoint/2010/main" val="275548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450264" y="505862"/>
            <a:ext cx="15085135" cy="9438238"/>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4" y="571500"/>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3.1.2.4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167590" y="8878117"/>
            <a:ext cx="8651727"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3.1.2.4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40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C53B400F-3BFB-5C14-713F-21AA64F908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1591276"/>
            <a:ext cx="12115800" cy="7104448"/>
          </a:xfrm>
          <a:prstGeom prst="rect">
            <a:avLst/>
          </a:prstGeom>
          <a:noFill/>
          <a:ln>
            <a:noFill/>
          </a:ln>
        </p:spPr>
      </p:pic>
    </p:spTree>
    <p:extLst>
      <p:ext uri="{BB962C8B-B14F-4D97-AF65-F5344CB8AC3E}">
        <p14:creationId xmlns:p14="http://schemas.microsoft.com/office/powerpoint/2010/main" val="234538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Freeform 4"/>
          <p:cNvSpPr/>
          <p:nvPr/>
        </p:nvSpPr>
        <p:spPr>
          <a:xfrm>
            <a:off x="1246490" y="2933700"/>
            <a:ext cx="15795020" cy="6745738"/>
          </a:xfrm>
          <a:custGeom>
            <a:avLst/>
            <a:gdLst/>
            <a:ahLst/>
            <a:cxnLst/>
            <a:rect l="l" t="t" r="r" b="b"/>
            <a:pathLst>
              <a:path w="5762066" h="2460863">
                <a:moveTo>
                  <a:pt x="0" y="0"/>
                </a:moveTo>
                <a:lnTo>
                  <a:pt x="5762066" y="0"/>
                </a:lnTo>
                <a:lnTo>
                  <a:pt x="5762066" y="2460863"/>
                </a:lnTo>
                <a:lnTo>
                  <a:pt x="0" y="2460863"/>
                </a:lnTo>
                <a:close/>
              </a:path>
            </a:pathLst>
          </a:custGeom>
          <a:solidFill>
            <a:srgbClr val="FFFFFF"/>
          </a:solidFill>
        </p:spPr>
        <p:txBody>
          <a:bodyPr/>
          <a:lstStyle/>
          <a:p>
            <a:pPr marL="0" marR="0">
              <a:lnSpc>
                <a:spcPct val="200000"/>
              </a:lnSpc>
              <a:spcBef>
                <a:spcPts val="0"/>
              </a:spcBef>
              <a:spcAft>
                <a:spcPts val="0"/>
              </a:spcAft>
            </a:pPr>
            <a:r>
              <a:rPr lang="vi-VN" sz="3200" kern="100" dirty="0">
                <a:solidFill>
                  <a:schemeClr val="tx2"/>
                </a:solidFill>
                <a:effectLst/>
                <a:latin typeface="+mj-lt"/>
                <a:ea typeface="Calibri" panose="020F0502020204030204" pitchFamily="34" charset="0"/>
                <a:cs typeface="Times New Roman" panose="02020603050405020304" pitchFamily="18" charset="0"/>
              </a:rPr>
              <a:t>Chương 1: Tổng quan </a:t>
            </a:r>
            <a:endParaRPr lang="en-US" sz="3200" kern="100" dirty="0">
              <a:solidFill>
                <a:schemeClr val="tx2"/>
              </a:solidFill>
              <a:effectLst/>
              <a:latin typeface="+mj-lt"/>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vi-VN" sz="3200" kern="100" dirty="0">
                <a:solidFill>
                  <a:schemeClr val="tx2"/>
                </a:solidFill>
                <a:effectLst/>
                <a:latin typeface="+mj-lt"/>
                <a:ea typeface="Calibri" panose="020F0502020204030204" pitchFamily="34" charset="0"/>
                <a:cs typeface="Times New Roman" panose="02020603050405020304" pitchFamily="18" charset="0"/>
              </a:rPr>
              <a:t>Chương 2: Đặc tả yêu cầu</a:t>
            </a:r>
            <a:endParaRPr lang="en-US" sz="3200" kern="100" dirty="0">
              <a:solidFill>
                <a:schemeClr val="tx2"/>
              </a:solidFill>
              <a:effectLst/>
              <a:latin typeface="+mj-lt"/>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3200" kern="100" dirty="0" err="1">
                <a:solidFill>
                  <a:schemeClr val="tx2"/>
                </a:solidFill>
                <a:effectLst/>
                <a:latin typeface="+mj-lt"/>
                <a:ea typeface="Calibri" panose="020F0502020204030204" pitchFamily="34" charset="0"/>
                <a:cs typeface="Times New Roman" panose="02020603050405020304" pitchFamily="18" charset="0"/>
              </a:rPr>
              <a:t>Chương</a:t>
            </a:r>
            <a:r>
              <a:rPr lang="en-US" sz="3200" kern="100" dirty="0">
                <a:solidFill>
                  <a:schemeClr val="tx2"/>
                </a:solidFill>
                <a:effectLst/>
                <a:latin typeface="+mj-lt"/>
                <a:ea typeface="Calibri" panose="020F0502020204030204" pitchFamily="34" charset="0"/>
                <a:cs typeface="Times New Roman" panose="02020603050405020304" pitchFamily="18" charset="0"/>
              </a:rPr>
              <a:t> 3: </a:t>
            </a:r>
            <a:r>
              <a:rPr lang="en-US" sz="3200" kern="100" dirty="0" err="1">
                <a:solidFill>
                  <a:schemeClr val="tx2"/>
                </a:solidFill>
                <a:effectLst/>
                <a:latin typeface="+mj-lt"/>
                <a:ea typeface="Calibri" panose="020F0502020204030204" pitchFamily="34" charset="0"/>
                <a:cs typeface="Times New Roman" panose="02020603050405020304" pitchFamily="18" charset="0"/>
              </a:rPr>
              <a:t>Thiết</a:t>
            </a:r>
            <a:r>
              <a:rPr lang="en-US" sz="3200" kern="100" dirty="0">
                <a:solidFill>
                  <a:schemeClr val="tx2"/>
                </a:solidFill>
                <a:effectLst/>
                <a:latin typeface="+mj-lt"/>
                <a:ea typeface="Calibri" panose="020F0502020204030204" pitchFamily="34" charset="0"/>
                <a:cs typeface="Times New Roman" panose="02020603050405020304" pitchFamily="18" charset="0"/>
              </a:rPr>
              <a:t> </a:t>
            </a:r>
            <a:r>
              <a:rPr lang="en-US" sz="3200" kern="100" dirty="0" err="1">
                <a:solidFill>
                  <a:schemeClr val="tx2"/>
                </a:solidFill>
                <a:effectLst/>
                <a:latin typeface="+mj-lt"/>
                <a:ea typeface="Calibri" panose="020F0502020204030204" pitchFamily="34" charset="0"/>
                <a:cs typeface="Times New Roman" panose="02020603050405020304" pitchFamily="18" charset="0"/>
              </a:rPr>
              <a:t>kế</a:t>
            </a:r>
            <a:endParaRPr lang="en-US" sz="3200" kern="100" dirty="0">
              <a:solidFill>
                <a:schemeClr val="tx2"/>
              </a:solidFill>
              <a:effectLst/>
              <a:latin typeface="+mj-lt"/>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3200" kern="100" dirty="0" err="1">
                <a:solidFill>
                  <a:schemeClr val="tx2"/>
                </a:solidFill>
                <a:effectLst/>
                <a:latin typeface="+mj-lt"/>
                <a:ea typeface="Calibri" panose="020F0502020204030204" pitchFamily="34" charset="0"/>
                <a:cs typeface="Times New Roman" panose="02020603050405020304" pitchFamily="18" charset="0"/>
              </a:rPr>
              <a:t>Chương</a:t>
            </a:r>
            <a:r>
              <a:rPr lang="en-US" sz="3200" kern="100" dirty="0">
                <a:solidFill>
                  <a:schemeClr val="tx2"/>
                </a:solidFill>
                <a:effectLst/>
                <a:latin typeface="+mj-lt"/>
                <a:ea typeface="Calibri" panose="020F0502020204030204" pitchFamily="34" charset="0"/>
                <a:cs typeface="Times New Roman" panose="02020603050405020304" pitchFamily="18" charset="0"/>
              </a:rPr>
              <a:t> 4: </a:t>
            </a:r>
            <a:r>
              <a:rPr lang="en-US" sz="3200" kern="100" dirty="0" err="1">
                <a:solidFill>
                  <a:schemeClr val="tx2"/>
                </a:solidFill>
                <a:effectLst/>
                <a:latin typeface="+mj-lt"/>
                <a:ea typeface="Calibri" panose="020F0502020204030204" pitchFamily="34" charset="0"/>
                <a:cs typeface="Times New Roman" panose="02020603050405020304" pitchFamily="18" charset="0"/>
              </a:rPr>
              <a:t>Thiết</a:t>
            </a:r>
            <a:r>
              <a:rPr lang="en-US" sz="3200" kern="100" dirty="0">
                <a:solidFill>
                  <a:schemeClr val="tx2"/>
                </a:solidFill>
                <a:effectLst/>
                <a:latin typeface="+mj-lt"/>
                <a:ea typeface="Calibri" panose="020F0502020204030204" pitchFamily="34" charset="0"/>
                <a:cs typeface="Times New Roman" panose="02020603050405020304" pitchFamily="18" charset="0"/>
              </a:rPr>
              <a:t> </a:t>
            </a:r>
            <a:r>
              <a:rPr lang="en-US" sz="3200" kern="100" dirty="0" err="1">
                <a:solidFill>
                  <a:schemeClr val="tx2"/>
                </a:solidFill>
                <a:effectLst/>
                <a:latin typeface="+mj-lt"/>
                <a:ea typeface="Calibri" panose="020F0502020204030204" pitchFamily="34" charset="0"/>
                <a:cs typeface="Times New Roman" panose="02020603050405020304" pitchFamily="18" charset="0"/>
              </a:rPr>
              <a:t>kế</a:t>
            </a:r>
            <a:r>
              <a:rPr lang="en-US" sz="3200" kern="100" dirty="0">
                <a:solidFill>
                  <a:schemeClr val="tx2"/>
                </a:solidFill>
                <a:effectLst/>
                <a:latin typeface="+mj-lt"/>
                <a:ea typeface="Calibri" panose="020F0502020204030204" pitchFamily="34" charset="0"/>
                <a:cs typeface="Times New Roman" panose="02020603050405020304" pitchFamily="18" charset="0"/>
              </a:rPr>
              <a:t> </a:t>
            </a:r>
            <a:r>
              <a:rPr lang="en-US" sz="3200" kern="100" dirty="0" err="1">
                <a:solidFill>
                  <a:schemeClr val="tx2"/>
                </a:solidFill>
                <a:effectLst/>
                <a:latin typeface="+mj-lt"/>
                <a:ea typeface="Calibri" panose="020F0502020204030204" pitchFamily="34" charset="0"/>
                <a:cs typeface="Times New Roman" panose="02020603050405020304" pitchFamily="18" charset="0"/>
              </a:rPr>
              <a:t>cơ</a:t>
            </a:r>
            <a:r>
              <a:rPr lang="en-US" sz="3200" kern="100" dirty="0">
                <a:solidFill>
                  <a:schemeClr val="tx2"/>
                </a:solidFill>
                <a:effectLst/>
                <a:latin typeface="+mj-lt"/>
                <a:ea typeface="Calibri" panose="020F0502020204030204" pitchFamily="34" charset="0"/>
                <a:cs typeface="Times New Roman" panose="02020603050405020304" pitchFamily="18" charset="0"/>
              </a:rPr>
              <a:t> </a:t>
            </a:r>
            <a:r>
              <a:rPr lang="en-US" sz="3200" kern="100" dirty="0" err="1">
                <a:solidFill>
                  <a:schemeClr val="tx2"/>
                </a:solidFill>
                <a:effectLst/>
                <a:latin typeface="+mj-lt"/>
                <a:ea typeface="Calibri" panose="020F0502020204030204" pitchFamily="34" charset="0"/>
                <a:cs typeface="Times New Roman" panose="02020603050405020304" pitchFamily="18" charset="0"/>
              </a:rPr>
              <a:t>sở</a:t>
            </a:r>
            <a:r>
              <a:rPr lang="en-US" sz="3200" kern="100" dirty="0">
                <a:solidFill>
                  <a:schemeClr val="tx2"/>
                </a:solidFill>
                <a:effectLst/>
                <a:latin typeface="+mj-lt"/>
                <a:ea typeface="Calibri" panose="020F0502020204030204" pitchFamily="34" charset="0"/>
                <a:cs typeface="Times New Roman" panose="02020603050405020304" pitchFamily="18" charset="0"/>
              </a:rPr>
              <a:t> </a:t>
            </a:r>
            <a:r>
              <a:rPr lang="en-US" sz="3200" kern="100" dirty="0" err="1">
                <a:solidFill>
                  <a:schemeClr val="tx2"/>
                </a:solidFill>
                <a:effectLst/>
                <a:latin typeface="+mj-lt"/>
                <a:ea typeface="Calibri" panose="020F0502020204030204" pitchFamily="34" charset="0"/>
                <a:cs typeface="Times New Roman" panose="02020603050405020304" pitchFamily="18" charset="0"/>
              </a:rPr>
              <a:t>dữ</a:t>
            </a:r>
            <a:r>
              <a:rPr lang="en-US" sz="3200" kern="100" dirty="0">
                <a:solidFill>
                  <a:schemeClr val="tx2"/>
                </a:solidFill>
                <a:effectLst/>
                <a:latin typeface="+mj-lt"/>
                <a:ea typeface="Calibri" panose="020F0502020204030204" pitchFamily="34" charset="0"/>
                <a:cs typeface="Times New Roman" panose="02020603050405020304" pitchFamily="18" charset="0"/>
              </a:rPr>
              <a:t> </a:t>
            </a:r>
            <a:r>
              <a:rPr lang="en-US" sz="3200" kern="100" dirty="0" err="1">
                <a:solidFill>
                  <a:schemeClr val="tx2"/>
                </a:solidFill>
                <a:effectLst/>
                <a:latin typeface="+mj-lt"/>
                <a:ea typeface="Calibri" panose="020F0502020204030204" pitchFamily="34" charset="0"/>
                <a:cs typeface="Times New Roman" panose="02020603050405020304" pitchFamily="18" charset="0"/>
              </a:rPr>
              <a:t>liệu</a:t>
            </a:r>
            <a:endParaRPr lang="en-US" sz="3200" kern="100" dirty="0">
              <a:solidFill>
                <a:schemeClr val="tx2"/>
              </a:solidFill>
              <a:effectLst/>
              <a:latin typeface="+mj-lt"/>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3200" kern="100" dirty="0" err="1">
                <a:solidFill>
                  <a:schemeClr val="tx2"/>
                </a:solidFill>
                <a:effectLst/>
                <a:latin typeface="+mj-lt"/>
                <a:ea typeface="Calibri" panose="020F0502020204030204" pitchFamily="34" charset="0"/>
                <a:cs typeface="Times New Roman" panose="02020603050405020304" pitchFamily="18" charset="0"/>
              </a:rPr>
              <a:t>Chương</a:t>
            </a:r>
            <a:r>
              <a:rPr lang="en-US" sz="3200" kern="100" dirty="0">
                <a:solidFill>
                  <a:schemeClr val="tx2"/>
                </a:solidFill>
                <a:effectLst/>
                <a:latin typeface="+mj-lt"/>
                <a:ea typeface="Calibri" panose="020F0502020204030204" pitchFamily="34" charset="0"/>
                <a:cs typeface="Times New Roman" panose="02020603050405020304" pitchFamily="18" charset="0"/>
              </a:rPr>
              <a:t> 5: </a:t>
            </a:r>
            <a:r>
              <a:rPr lang="en-US" sz="3200" kern="100" dirty="0" err="1">
                <a:solidFill>
                  <a:schemeClr val="tx2"/>
                </a:solidFill>
                <a:effectLst/>
                <a:latin typeface="+mj-lt"/>
                <a:ea typeface="Calibri" panose="020F0502020204030204" pitchFamily="34" charset="0"/>
                <a:cs typeface="Times New Roman" panose="02020603050405020304" pitchFamily="18" charset="0"/>
              </a:rPr>
              <a:t>Hình</a:t>
            </a:r>
            <a:r>
              <a:rPr lang="en-US" sz="3200" kern="100" dirty="0">
                <a:solidFill>
                  <a:schemeClr val="tx2"/>
                </a:solidFill>
                <a:effectLst/>
                <a:latin typeface="+mj-lt"/>
                <a:ea typeface="Calibri" panose="020F0502020204030204" pitchFamily="34" charset="0"/>
                <a:cs typeface="Times New Roman" panose="02020603050405020304" pitchFamily="18" charset="0"/>
              </a:rPr>
              <a:t> </a:t>
            </a:r>
            <a:r>
              <a:rPr lang="en-US" sz="3200" kern="100" dirty="0" err="1">
                <a:solidFill>
                  <a:schemeClr val="tx2"/>
                </a:solidFill>
                <a:effectLst/>
                <a:latin typeface="+mj-lt"/>
                <a:ea typeface="Calibri" panose="020F0502020204030204" pitchFamily="34" charset="0"/>
                <a:cs typeface="Times New Roman" panose="02020603050405020304" pitchFamily="18" charset="0"/>
              </a:rPr>
              <a:t>ảnh</a:t>
            </a:r>
            <a:r>
              <a:rPr lang="en-US" sz="3200" kern="100" dirty="0">
                <a:solidFill>
                  <a:schemeClr val="tx2"/>
                </a:solidFill>
                <a:effectLst/>
                <a:latin typeface="+mj-lt"/>
                <a:ea typeface="Calibri" panose="020F0502020204030204" pitchFamily="34" charset="0"/>
                <a:cs typeface="Times New Roman" panose="02020603050405020304" pitchFamily="18" charset="0"/>
              </a:rPr>
              <a:t> demo </a:t>
            </a:r>
            <a:r>
              <a:rPr lang="en-US" sz="3200" kern="100" dirty="0" err="1">
                <a:solidFill>
                  <a:schemeClr val="tx2"/>
                </a:solidFill>
                <a:effectLst/>
                <a:latin typeface="+mj-lt"/>
                <a:ea typeface="Calibri" panose="020F0502020204030204" pitchFamily="34" charset="0"/>
                <a:cs typeface="Times New Roman" panose="02020603050405020304" pitchFamily="18" charset="0"/>
              </a:rPr>
              <a:t>chương</a:t>
            </a:r>
            <a:r>
              <a:rPr lang="en-US" sz="3200" kern="100" dirty="0">
                <a:solidFill>
                  <a:schemeClr val="tx2"/>
                </a:solidFill>
                <a:effectLst/>
                <a:latin typeface="+mj-lt"/>
                <a:ea typeface="Calibri" panose="020F0502020204030204" pitchFamily="34" charset="0"/>
                <a:cs typeface="Times New Roman" panose="02020603050405020304" pitchFamily="18" charset="0"/>
              </a:rPr>
              <a:t> </a:t>
            </a:r>
            <a:r>
              <a:rPr lang="en-US" sz="3200" kern="100" dirty="0" err="1">
                <a:solidFill>
                  <a:schemeClr val="tx2"/>
                </a:solidFill>
                <a:effectLst/>
                <a:latin typeface="+mj-lt"/>
                <a:ea typeface="Calibri" panose="020F0502020204030204" pitchFamily="34" charset="0"/>
                <a:cs typeface="Times New Roman" panose="02020603050405020304" pitchFamily="18" charset="0"/>
              </a:rPr>
              <a:t>trình</a:t>
            </a:r>
            <a:endParaRPr lang="en-US" sz="3200" kern="100" dirty="0">
              <a:solidFill>
                <a:schemeClr val="tx2"/>
              </a:solidFill>
              <a:effectLst/>
              <a:latin typeface="+mj-lt"/>
              <a:ea typeface="Calibri" panose="020F0502020204030204" pitchFamily="34" charset="0"/>
              <a:cs typeface="Times New Roman" panose="02020603050405020304" pitchFamily="18" charset="0"/>
            </a:endParaRPr>
          </a:p>
          <a:p>
            <a:pPr marL="0" marR="0">
              <a:lnSpc>
                <a:spcPct val="200000"/>
              </a:lnSpc>
              <a:spcBef>
                <a:spcPts val="0"/>
              </a:spcBef>
              <a:spcAft>
                <a:spcPts val="0"/>
              </a:spcAft>
              <a:tabLst>
                <a:tab pos="866775" algn="l"/>
              </a:tabLst>
            </a:pPr>
            <a:r>
              <a:rPr lang="en-US" sz="3200" i="0" kern="100" dirty="0" err="1">
                <a:solidFill>
                  <a:schemeClr val="tx2"/>
                </a:solidFill>
                <a:effectLst/>
                <a:latin typeface="+mj-lt"/>
                <a:ea typeface="Calibri" panose="020F0502020204030204" pitchFamily="34" charset="0"/>
                <a:cs typeface="Times New Roman" panose="02020603050405020304" pitchFamily="18" charset="0"/>
              </a:rPr>
              <a:t>Chương</a:t>
            </a:r>
            <a:r>
              <a:rPr lang="en-US" sz="3200" i="0" kern="100" dirty="0">
                <a:solidFill>
                  <a:schemeClr val="tx2"/>
                </a:solidFill>
                <a:effectLst/>
                <a:latin typeface="+mj-lt"/>
                <a:ea typeface="Calibri" panose="020F0502020204030204" pitchFamily="34" charset="0"/>
                <a:cs typeface="Times New Roman" panose="02020603050405020304" pitchFamily="18" charset="0"/>
              </a:rPr>
              <a:t> 6: </a:t>
            </a:r>
            <a:r>
              <a:rPr lang="en-US" sz="3200" i="0" kern="100" dirty="0" err="1">
                <a:solidFill>
                  <a:schemeClr val="tx2"/>
                </a:solidFill>
                <a:effectLst/>
                <a:latin typeface="+mj-lt"/>
                <a:ea typeface="Calibri" panose="020F0502020204030204" pitchFamily="34" charset="0"/>
                <a:cs typeface="Times New Roman" panose="02020603050405020304" pitchFamily="18" charset="0"/>
              </a:rPr>
              <a:t>Kiểm</a:t>
            </a:r>
            <a:r>
              <a:rPr lang="en-US" sz="3200" i="0" kern="100" dirty="0">
                <a:solidFill>
                  <a:schemeClr val="tx2"/>
                </a:solidFill>
                <a:effectLst/>
                <a:latin typeface="+mj-lt"/>
                <a:ea typeface="Calibri" panose="020F0502020204030204" pitchFamily="34" charset="0"/>
                <a:cs typeface="Times New Roman" panose="02020603050405020304" pitchFamily="18" charset="0"/>
              </a:rPr>
              <a:t> </a:t>
            </a:r>
            <a:r>
              <a:rPr lang="en-US" sz="3200" i="0" kern="100" dirty="0" err="1">
                <a:solidFill>
                  <a:schemeClr val="tx2"/>
                </a:solidFill>
                <a:effectLst/>
                <a:latin typeface="+mj-lt"/>
                <a:ea typeface="Calibri" panose="020F0502020204030204" pitchFamily="34" charset="0"/>
                <a:cs typeface="Times New Roman" panose="02020603050405020304" pitchFamily="18" charset="0"/>
              </a:rPr>
              <a:t>thử</a:t>
            </a:r>
            <a:r>
              <a:rPr lang="en-US" sz="3200" i="0" kern="100" dirty="0">
                <a:solidFill>
                  <a:schemeClr val="tx2"/>
                </a:solidFill>
                <a:effectLst/>
                <a:latin typeface="+mj-lt"/>
                <a:ea typeface="Calibri" panose="020F0502020204030204" pitchFamily="34" charset="0"/>
                <a:cs typeface="Times New Roman" panose="02020603050405020304" pitchFamily="18" charset="0"/>
              </a:rPr>
              <a:t> </a:t>
            </a:r>
            <a:r>
              <a:rPr lang="en-US" sz="3200" i="0" kern="100" dirty="0" err="1">
                <a:solidFill>
                  <a:schemeClr val="tx2"/>
                </a:solidFill>
                <a:effectLst/>
                <a:latin typeface="+mj-lt"/>
                <a:ea typeface="Calibri" panose="020F0502020204030204" pitchFamily="34" charset="0"/>
                <a:cs typeface="Times New Roman" panose="02020603050405020304" pitchFamily="18" charset="0"/>
              </a:rPr>
              <a:t>và</a:t>
            </a:r>
            <a:r>
              <a:rPr lang="en-US" sz="3200" i="0" kern="100" dirty="0">
                <a:solidFill>
                  <a:schemeClr val="tx2"/>
                </a:solidFill>
                <a:effectLst/>
                <a:latin typeface="+mj-lt"/>
                <a:ea typeface="Calibri" panose="020F0502020204030204" pitchFamily="34" charset="0"/>
                <a:cs typeface="Times New Roman" panose="02020603050405020304" pitchFamily="18" charset="0"/>
              </a:rPr>
              <a:t> </a:t>
            </a:r>
            <a:r>
              <a:rPr lang="en-US" sz="3200" i="0" kern="100" dirty="0" err="1">
                <a:solidFill>
                  <a:schemeClr val="tx2"/>
                </a:solidFill>
                <a:effectLst/>
                <a:latin typeface="+mj-lt"/>
                <a:ea typeface="Calibri" panose="020F0502020204030204" pitchFamily="34" charset="0"/>
                <a:cs typeface="Times New Roman" panose="02020603050405020304" pitchFamily="18" charset="0"/>
              </a:rPr>
              <a:t>bảo</a:t>
            </a:r>
            <a:r>
              <a:rPr lang="en-US" sz="3200" i="0" kern="100" dirty="0">
                <a:solidFill>
                  <a:schemeClr val="tx2"/>
                </a:solidFill>
                <a:effectLst/>
                <a:latin typeface="+mj-lt"/>
                <a:ea typeface="Calibri" panose="020F0502020204030204" pitchFamily="34" charset="0"/>
                <a:cs typeface="Times New Roman" panose="02020603050405020304" pitchFamily="18" charset="0"/>
              </a:rPr>
              <a:t> </a:t>
            </a:r>
            <a:r>
              <a:rPr lang="en-US" sz="3200" i="0" kern="100" dirty="0" err="1">
                <a:solidFill>
                  <a:schemeClr val="tx2"/>
                </a:solidFill>
                <a:effectLst/>
                <a:latin typeface="+mj-lt"/>
                <a:ea typeface="Calibri" panose="020F0502020204030204" pitchFamily="34" charset="0"/>
                <a:cs typeface="Times New Roman" panose="02020603050405020304" pitchFamily="18" charset="0"/>
              </a:rPr>
              <a:t>trì</a:t>
            </a:r>
            <a:endParaRPr lang="en-US" sz="3200" i="1" kern="100" dirty="0">
              <a:solidFill>
                <a:schemeClr val="tx2"/>
              </a:solidFill>
              <a:effectLst/>
              <a:latin typeface="+mj-lt"/>
              <a:ea typeface="Calibri" panose="020F0502020204030204" pitchFamily="34" charset="0"/>
              <a:cs typeface="Times New Roman" panose="02020603050405020304" pitchFamily="18" charset="0"/>
            </a:endParaRPr>
          </a:p>
        </p:txBody>
      </p:sp>
      <p:grpSp>
        <p:nvGrpSpPr>
          <p:cNvPr id="5" name="Group 5"/>
          <p:cNvGrpSpPr/>
          <p:nvPr/>
        </p:nvGrpSpPr>
        <p:grpSpPr>
          <a:xfrm>
            <a:off x="1246584" y="657204"/>
            <a:ext cx="15795020" cy="1907038"/>
            <a:chOff x="0" y="0"/>
            <a:chExt cx="5762066" cy="695693"/>
          </a:xfrm>
        </p:grpSpPr>
        <p:sp>
          <p:nvSpPr>
            <p:cNvPr id="6" name="Freeform 6"/>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3848720" y="6055702"/>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20" name="TextBox 20"/>
          <p:cNvSpPr txBox="1"/>
          <p:nvPr/>
        </p:nvSpPr>
        <p:spPr>
          <a:xfrm>
            <a:off x="3711286" y="924916"/>
            <a:ext cx="10839717" cy="1371600"/>
          </a:xfrm>
          <a:prstGeom prst="rect">
            <a:avLst/>
          </a:prstGeom>
        </p:spPr>
        <p:txBody>
          <a:bodyPr lIns="0" tIns="0" rIns="0" bIns="0" rtlCol="0" anchor="t">
            <a:spAutoFit/>
          </a:bodyPr>
          <a:lstStyle/>
          <a:p>
            <a:pPr marL="0" lvl="0" indent="0" algn="ctr">
              <a:lnSpc>
                <a:spcPts val="10800"/>
              </a:lnSpc>
              <a:spcBef>
                <a:spcPct val="0"/>
              </a:spcBef>
            </a:pPr>
            <a:r>
              <a:rPr lang="en-US" sz="9000" dirty="0" err="1">
                <a:solidFill>
                  <a:srgbClr val="003EA8"/>
                </a:solidFill>
                <a:latin typeface="Times New Roman" panose="02020603050405020304" pitchFamily="18" charset="0"/>
                <a:cs typeface="Times New Roman" panose="02020603050405020304" pitchFamily="18" charset="0"/>
              </a:rPr>
              <a:t>Nội</a:t>
            </a:r>
            <a:r>
              <a:rPr lang="en-US" sz="9000" dirty="0">
                <a:solidFill>
                  <a:srgbClr val="003EA8"/>
                </a:solidFill>
                <a:latin typeface="Times New Roman" panose="02020603050405020304" pitchFamily="18" charset="0"/>
                <a:cs typeface="Times New Roman" panose="02020603050405020304" pitchFamily="18" charset="0"/>
              </a:rPr>
              <a:t> dung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450264" y="505862"/>
            <a:ext cx="15085135" cy="9438238"/>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4" y="362887"/>
            <a:ext cx="14916513" cy="941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3.1.3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r>
              <a:rPr lang="en-US" sz="2400" dirty="0">
                <a:effectLst/>
                <a:latin typeface="Times New Roman" panose="02020603050405020304" pitchFamily="18" charset="0"/>
                <a:ea typeface="Calibri" panose="020F0502020204030204" pitchFamily="34" charset="0"/>
              </a:rPr>
              <a:t>4.1.3.1 </a:t>
            </a:r>
            <a:r>
              <a:rPr lang="en-US" sz="2400" dirty="0" err="1">
                <a:effectLst/>
                <a:latin typeface="Times New Roman" panose="02020603050405020304" pitchFamily="18" charset="0"/>
                <a:ea typeface="Calibri" panose="020F0502020204030204" pitchFamily="34" charset="0"/>
              </a:rPr>
              <a:t>Thêm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thông</a:t>
            </a:r>
            <a:r>
              <a:rPr lang="en-US" sz="2400" dirty="0">
                <a:effectLst/>
                <a:latin typeface="Times New Roman" panose="02020603050405020304" pitchFamily="18" charset="0"/>
                <a:ea typeface="Calibri" panose="020F0502020204030204" pitchFamily="34" charset="0"/>
              </a:rPr>
              <a:t> tin </a:t>
            </a:r>
            <a:r>
              <a:rPr lang="en-US" sz="2400" dirty="0" err="1">
                <a:effectLst/>
                <a:latin typeface="Times New Roman" panose="02020603050405020304" pitchFamily="18" charset="0"/>
                <a:ea typeface="Calibri" panose="020F0502020204030204" pitchFamily="34" charset="0"/>
              </a:rPr>
              <a:t>khóa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học</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167590" y="8878117"/>
            <a:ext cx="7290778"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3.1.3.1 :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hoạt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động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thêm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thông</a:t>
            </a:r>
            <a:r>
              <a:rPr lang="en-US" sz="2400" dirty="0">
                <a:effectLst/>
                <a:latin typeface="Times New Roman" panose="02020603050405020304" pitchFamily="18" charset="0"/>
                <a:ea typeface="Calibri" panose="020F0502020204030204" pitchFamily="34" charset="0"/>
              </a:rPr>
              <a:t> tin </a:t>
            </a:r>
            <a:r>
              <a:rPr lang="en-US" sz="2400" dirty="0" err="1">
                <a:effectLst/>
                <a:latin typeface="Times New Roman" panose="02020603050405020304" pitchFamily="18" charset="0"/>
                <a:ea typeface="Calibri" panose="020F0502020204030204" pitchFamily="34" charset="0"/>
              </a:rPr>
              <a:t>khóa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học</a:t>
            </a:r>
            <a:endParaRPr lang="en-US" sz="48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F91140E-92EE-CF80-BC9A-2802CA1E49C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770843"/>
            <a:ext cx="11887200" cy="6659930"/>
          </a:xfrm>
          <a:prstGeom prst="rect">
            <a:avLst/>
          </a:prstGeom>
          <a:noFill/>
          <a:ln>
            <a:noFill/>
          </a:ln>
        </p:spPr>
      </p:pic>
    </p:spTree>
    <p:extLst>
      <p:ext uri="{BB962C8B-B14F-4D97-AF65-F5344CB8AC3E}">
        <p14:creationId xmlns:p14="http://schemas.microsoft.com/office/powerpoint/2010/main" val="290309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450264" y="505862"/>
            <a:ext cx="15085135" cy="9438238"/>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4" y="571500"/>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dirty="0">
                <a:effectLst/>
                <a:latin typeface="Times New Roman" panose="02020603050405020304" pitchFamily="18" charset="0"/>
                <a:ea typeface="Calibri" panose="020F0502020204030204" pitchFamily="34" charset="0"/>
              </a:rPr>
              <a:t>3.1.3.2 </a:t>
            </a:r>
            <a:r>
              <a:rPr lang="en-US" sz="2400" dirty="0" err="1">
                <a:effectLst/>
                <a:latin typeface="Times New Roman" panose="02020603050405020304" pitchFamily="18" charset="0"/>
                <a:ea typeface="Calibri" panose="020F0502020204030204" pitchFamily="34" charset="0"/>
              </a:rPr>
              <a:t>Sửa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thông</a:t>
            </a:r>
            <a:r>
              <a:rPr lang="en-US" sz="2400" dirty="0">
                <a:effectLst/>
                <a:latin typeface="Times New Roman" panose="02020603050405020304" pitchFamily="18" charset="0"/>
                <a:ea typeface="Calibri" panose="020F0502020204030204" pitchFamily="34" charset="0"/>
              </a:rPr>
              <a:t> tin </a:t>
            </a:r>
            <a:r>
              <a:rPr lang="en-US" sz="2400" dirty="0" err="1">
                <a:effectLst/>
                <a:latin typeface="Times New Roman" panose="02020603050405020304" pitchFamily="18" charset="0"/>
                <a:ea typeface="Calibri" panose="020F0502020204030204" pitchFamily="34" charset="0"/>
              </a:rPr>
              <a:t>khóa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học</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167590" y="8878117"/>
            <a:ext cx="7100021"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3.1.3.2 :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hoạt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động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sửa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thông</a:t>
            </a:r>
            <a:r>
              <a:rPr lang="en-US" sz="2400" dirty="0">
                <a:effectLst/>
                <a:latin typeface="Times New Roman" panose="02020603050405020304" pitchFamily="18" charset="0"/>
                <a:ea typeface="Calibri" panose="020F0502020204030204" pitchFamily="34" charset="0"/>
              </a:rPr>
              <a:t> tin </a:t>
            </a:r>
            <a:r>
              <a:rPr lang="en-US" sz="2400" dirty="0" err="1">
                <a:effectLst/>
                <a:latin typeface="Times New Roman" panose="02020603050405020304" pitchFamily="18" charset="0"/>
                <a:ea typeface="Calibri" panose="020F0502020204030204" pitchFamily="34" charset="0"/>
              </a:rPr>
              <a:t>khóa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học</a:t>
            </a:r>
            <a:endParaRPr lang="en-US" sz="48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1D7BF8C-82FB-3A4A-8F83-0B6B3222ADF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5500" y="1641575"/>
            <a:ext cx="10744200" cy="7085461"/>
          </a:xfrm>
          <a:prstGeom prst="rect">
            <a:avLst/>
          </a:prstGeom>
          <a:noFill/>
          <a:ln>
            <a:noFill/>
          </a:ln>
        </p:spPr>
      </p:pic>
    </p:spTree>
    <p:extLst>
      <p:ext uri="{BB962C8B-B14F-4D97-AF65-F5344CB8AC3E}">
        <p14:creationId xmlns:p14="http://schemas.microsoft.com/office/powerpoint/2010/main" val="182684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450264" y="505862"/>
            <a:ext cx="15085135" cy="9438238"/>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4" y="567909"/>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3.1.3.3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167590" y="8878117"/>
            <a:ext cx="7120860"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3.1.3.3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02A1C27-EB2E-8469-1F84-4F263E3ED2F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74262" y="1884839"/>
            <a:ext cx="11506200" cy="6615591"/>
          </a:xfrm>
          <a:prstGeom prst="rect">
            <a:avLst/>
          </a:prstGeom>
          <a:noFill/>
          <a:ln>
            <a:noFill/>
          </a:ln>
        </p:spPr>
      </p:pic>
    </p:spTree>
    <p:extLst>
      <p:ext uri="{BB962C8B-B14F-4D97-AF65-F5344CB8AC3E}">
        <p14:creationId xmlns:p14="http://schemas.microsoft.com/office/powerpoint/2010/main" val="412213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450264" y="505862"/>
            <a:ext cx="15085135" cy="9438238"/>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4" y="567909"/>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3.1.3.4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167590" y="8878117"/>
            <a:ext cx="7776488"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3.1.3.4 :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hoạt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động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tìm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kiếm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thông</a:t>
            </a:r>
            <a:r>
              <a:rPr lang="en-US" sz="2400" dirty="0">
                <a:effectLst/>
                <a:latin typeface="Times New Roman" panose="02020603050405020304" pitchFamily="18" charset="0"/>
                <a:ea typeface="Calibri" panose="020F0502020204030204" pitchFamily="34" charset="0"/>
              </a:rPr>
              <a:t> tin </a:t>
            </a:r>
            <a:r>
              <a:rPr lang="en-US" sz="2400" dirty="0" err="1">
                <a:effectLst/>
                <a:latin typeface="Times New Roman" panose="02020603050405020304" pitchFamily="18" charset="0"/>
                <a:ea typeface="Calibri" panose="020F0502020204030204" pitchFamily="34" charset="0"/>
              </a:rPr>
              <a:t>khóa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học</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E6D4168-396C-7BE5-06C2-9573171576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92582" y="1672771"/>
            <a:ext cx="12200497" cy="6687980"/>
          </a:xfrm>
          <a:prstGeom prst="rect">
            <a:avLst/>
          </a:prstGeom>
          <a:noFill/>
          <a:ln>
            <a:noFill/>
          </a:ln>
        </p:spPr>
      </p:pic>
    </p:spTree>
    <p:extLst>
      <p:ext uri="{BB962C8B-B14F-4D97-AF65-F5344CB8AC3E}">
        <p14:creationId xmlns:p14="http://schemas.microsoft.com/office/powerpoint/2010/main" val="215245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4" y="574380"/>
            <a:ext cx="14916513" cy="114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3.1.4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3.1.4.1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74775" y="8878117"/>
            <a:ext cx="5607625"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3.1.4.1 :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hoạt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động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thêm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điểm</a:t>
            </a:r>
            <a:endParaRPr lang="en-US" sz="40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BE599EA-00B1-EB47-AADB-3BF8E1EE49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0120" y="2157007"/>
            <a:ext cx="12496800" cy="6541136"/>
          </a:xfrm>
          <a:prstGeom prst="rect">
            <a:avLst/>
          </a:prstGeom>
          <a:noFill/>
          <a:ln>
            <a:noFill/>
          </a:ln>
        </p:spPr>
      </p:pic>
    </p:spTree>
    <p:extLst>
      <p:ext uri="{BB962C8B-B14F-4D97-AF65-F5344CB8AC3E}">
        <p14:creationId xmlns:p14="http://schemas.microsoft.com/office/powerpoint/2010/main" val="256257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3.1.4.2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74775" y="8878117"/>
            <a:ext cx="5416868"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3.1.4.2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18CB15A-584E-8AE9-73A1-D5D116616344}"/>
              </a:ext>
            </a:extLst>
          </p:cNvPr>
          <p:cNvPicPr>
            <a:picLocks noChangeAspect="1"/>
          </p:cNvPicPr>
          <p:nvPr/>
        </p:nvPicPr>
        <p:blipFill>
          <a:blip r:embed="rId5"/>
          <a:stretch>
            <a:fillRect/>
          </a:stretch>
        </p:blipFill>
        <p:spPr>
          <a:xfrm>
            <a:off x="3754076" y="1457694"/>
            <a:ext cx="10308885" cy="7371611"/>
          </a:xfrm>
          <a:prstGeom prst="rect">
            <a:avLst/>
          </a:prstGeom>
        </p:spPr>
      </p:pic>
    </p:spTree>
    <p:extLst>
      <p:ext uri="{BB962C8B-B14F-4D97-AF65-F5344CB8AC3E}">
        <p14:creationId xmlns:p14="http://schemas.microsoft.com/office/powerpoint/2010/main" val="192852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3.1.4.3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74775" y="8878117"/>
            <a:ext cx="5437707"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3.1.4.3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B0892AC-00CE-B546-B604-A67478C65260}"/>
              </a:ext>
            </a:extLst>
          </p:cNvPr>
          <p:cNvPicPr>
            <a:picLocks noChangeAspect="1"/>
          </p:cNvPicPr>
          <p:nvPr/>
        </p:nvPicPr>
        <p:blipFill>
          <a:blip r:embed="rId5"/>
          <a:stretch>
            <a:fillRect/>
          </a:stretch>
        </p:blipFill>
        <p:spPr>
          <a:xfrm>
            <a:off x="3228046" y="1724981"/>
            <a:ext cx="11360945" cy="6837037"/>
          </a:xfrm>
          <a:prstGeom prst="rect">
            <a:avLst/>
          </a:prstGeom>
        </p:spPr>
      </p:pic>
    </p:spTree>
    <p:extLst>
      <p:ext uri="{BB962C8B-B14F-4D97-AF65-F5344CB8AC3E}">
        <p14:creationId xmlns:p14="http://schemas.microsoft.com/office/powerpoint/2010/main" val="248463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3.1.4.4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74775" y="8878117"/>
            <a:ext cx="6093335"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3.1.4.4 :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hoạt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động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tìm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kiếm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điểm</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2F7E00F-0FE3-4EBE-7685-A35CDCD46320}"/>
              </a:ext>
            </a:extLst>
          </p:cNvPr>
          <p:cNvPicPr>
            <a:picLocks noChangeAspect="1"/>
          </p:cNvPicPr>
          <p:nvPr/>
        </p:nvPicPr>
        <p:blipFill>
          <a:blip r:embed="rId5"/>
          <a:stretch>
            <a:fillRect/>
          </a:stretch>
        </p:blipFill>
        <p:spPr>
          <a:xfrm>
            <a:off x="3949125" y="1233368"/>
            <a:ext cx="9468167" cy="7084447"/>
          </a:xfrm>
          <a:prstGeom prst="rect">
            <a:avLst/>
          </a:prstGeom>
        </p:spPr>
      </p:pic>
    </p:spTree>
    <p:extLst>
      <p:ext uri="{BB962C8B-B14F-4D97-AF65-F5344CB8AC3E}">
        <p14:creationId xmlns:p14="http://schemas.microsoft.com/office/powerpoint/2010/main" val="50714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3.1.5</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4800600" y="8878117"/>
            <a:ext cx="888654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3.1.5.1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0BBC226-273A-BF42-483F-0EE7143F8F32}"/>
              </a:ext>
            </a:extLst>
          </p:cNvPr>
          <p:cNvSpPr>
            <a:spLocks noChangeArrowheads="1"/>
          </p:cNvSpPr>
          <p:nvPr/>
        </p:nvSpPr>
        <p:spPr bwMode="auto">
          <a:xfrm>
            <a:off x="1637366" y="1054903"/>
            <a:ext cx="3739357" cy="4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3.1.5.1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396A6CE0-D7F5-98A7-0834-E84D338BF811}"/>
              </a:ext>
            </a:extLst>
          </p:cNvPr>
          <p:cNvPicPr>
            <a:picLocks noChangeAspect="1"/>
          </p:cNvPicPr>
          <p:nvPr/>
        </p:nvPicPr>
        <p:blipFill>
          <a:blip r:embed="rId5"/>
          <a:stretch>
            <a:fillRect/>
          </a:stretch>
        </p:blipFill>
        <p:spPr>
          <a:xfrm>
            <a:off x="3957602" y="2004325"/>
            <a:ext cx="10520398" cy="6571313"/>
          </a:xfrm>
          <a:prstGeom prst="rect">
            <a:avLst/>
          </a:prstGeom>
        </p:spPr>
      </p:pic>
    </p:spTree>
    <p:extLst>
      <p:ext uri="{BB962C8B-B14F-4D97-AF65-F5344CB8AC3E}">
        <p14:creationId xmlns:p14="http://schemas.microsoft.com/office/powerpoint/2010/main" val="130136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45165"/>
            <a:ext cx="14916513" cy="46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3.1.5.2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74775" y="8878117"/>
            <a:ext cx="6646371"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3.1.5.2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2EF2914-1CBD-18AF-7F51-276513A3A2D0}"/>
              </a:ext>
            </a:extLst>
          </p:cNvPr>
          <p:cNvPicPr>
            <a:picLocks noChangeAspect="1"/>
          </p:cNvPicPr>
          <p:nvPr/>
        </p:nvPicPr>
        <p:blipFill>
          <a:blip r:embed="rId5"/>
          <a:stretch>
            <a:fillRect/>
          </a:stretch>
        </p:blipFill>
        <p:spPr>
          <a:xfrm>
            <a:off x="4495800" y="1333500"/>
            <a:ext cx="9525000" cy="6962780"/>
          </a:xfrm>
          <a:prstGeom prst="rect">
            <a:avLst/>
          </a:prstGeom>
        </p:spPr>
      </p:pic>
    </p:spTree>
    <p:extLst>
      <p:ext uri="{BB962C8B-B14F-4D97-AF65-F5344CB8AC3E}">
        <p14:creationId xmlns:p14="http://schemas.microsoft.com/office/powerpoint/2010/main" val="373674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3848720" y="6055702"/>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5486399" y="4152900"/>
            <a:ext cx="7086601" cy="1131109"/>
            <a:chOff x="1389898" y="-175502"/>
            <a:chExt cx="2585211" cy="412632"/>
          </a:xfrm>
        </p:grpSpPr>
        <p:sp>
          <p:nvSpPr>
            <p:cNvPr id="10" name="Freeform 6">
              <a:extLst>
                <a:ext uri="{FF2B5EF4-FFF2-40B4-BE49-F238E27FC236}">
                  <a16:creationId xmlns:a16="http://schemas.microsoft.com/office/drawing/2014/main" id="{EBC76F3A-B69F-F000-D646-80A2C7663211}"/>
                </a:ext>
              </a:extLst>
            </p:cNvPr>
            <p:cNvSpPr/>
            <p:nvPr/>
          </p:nvSpPr>
          <p:spPr>
            <a:xfrm>
              <a:off x="1389898" y="-175502"/>
              <a:ext cx="2585211" cy="412632"/>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r>
                <a:rPr lang="vi-VN" sz="6000" kern="100" dirty="0">
                  <a:solidFill>
                    <a:schemeClr val="tx2"/>
                  </a:solidFill>
                  <a:effectLst/>
                  <a:latin typeface="+mj-lt"/>
                  <a:ea typeface="Calibri" panose="020F0502020204030204" pitchFamily="34" charset="0"/>
                  <a:cs typeface="Times New Roman" panose="02020603050405020304" pitchFamily="18" charset="0"/>
                </a:rPr>
                <a:t>Chương 1: Tổng quan </a:t>
              </a:r>
              <a:endParaRPr lang="en-US" sz="6000" kern="100" dirty="0">
                <a:solidFill>
                  <a:schemeClr val="tx2"/>
                </a:solidFill>
                <a:effectLst/>
                <a:latin typeface="+mj-l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0955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45165"/>
            <a:ext cx="14916513" cy="46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3.1.5.3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74775" y="8878117"/>
            <a:ext cx="7542449"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3.1.5.3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917EBA4-2B37-1B38-2D68-6262D9477CDA}"/>
              </a:ext>
            </a:extLst>
          </p:cNvPr>
          <p:cNvPicPr>
            <a:picLocks noChangeAspect="1"/>
          </p:cNvPicPr>
          <p:nvPr/>
        </p:nvPicPr>
        <p:blipFill>
          <a:blip r:embed="rId5"/>
          <a:stretch>
            <a:fillRect/>
          </a:stretch>
        </p:blipFill>
        <p:spPr>
          <a:xfrm>
            <a:off x="4495800" y="1257300"/>
            <a:ext cx="9067799" cy="7239000"/>
          </a:xfrm>
          <a:prstGeom prst="rect">
            <a:avLst/>
          </a:prstGeom>
        </p:spPr>
      </p:pic>
    </p:spTree>
    <p:extLst>
      <p:ext uri="{BB962C8B-B14F-4D97-AF65-F5344CB8AC3E}">
        <p14:creationId xmlns:p14="http://schemas.microsoft.com/office/powerpoint/2010/main" val="2677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710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0056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384873" y="545165"/>
            <a:ext cx="14916513" cy="46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3.1.5.4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09385" y="8878117"/>
            <a:ext cx="8246168"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3.1.5.4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8F0CC57-6F40-07D6-8130-FC9DD6C3B507}"/>
              </a:ext>
            </a:extLst>
          </p:cNvPr>
          <p:cNvPicPr>
            <a:picLocks noChangeAspect="1"/>
          </p:cNvPicPr>
          <p:nvPr/>
        </p:nvPicPr>
        <p:blipFill>
          <a:blip r:embed="rId5"/>
          <a:stretch>
            <a:fillRect/>
          </a:stretch>
        </p:blipFill>
        <p:spPr>
          <a:xfrm>
            <a:off x="4963810" y="1443996"/>
            <a:ext cx="8839200" cy="6747504"/>
          </a:xfrm>
          <a:prstGeom prst="rect">
            <a:avLst/>
          </a:prstGeom>
        </p:spPr>
      </p:pic>
    </p:spTree>
    <p:extLst>
      <p:ext uri="{BB962C8B-B14F-4D97-AF65-F5344CB8AC3E}">
        <p14:creationId xmlns:p14="http://schemas.microsoft.com/office/powerpoint/2010/main" val="346374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2379614" y="-93013"/>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583977" y="342900"/>
            <a:ext cx="15085135" cy="9753600"/>
            <a:chOff x="27798" y="-1176230"/>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27798" y="-1176230"/>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6" name="TextBox 5">
            <a:extLst>
              <a:ext uri="{FF2B5EF4-FFF2-40B4-BE49-F238E27FC236}">
                <a16:creationId xmlns:a16="http://schemas.microsoft.com/office/drawing/2014/main" id="{C92BBB9D-3EE7-0658-791D-BC73A7D6CCA2}"/>
              </a:ext>
            </a:extLst>
          </p:cNvPr>
          <p:cNvSpPr txBox="1"/>
          <p:nvPr/>
        </p:nvSpPr>
        <p:spPr>
          <a:xfrm>
            <a:off x="1583977" y="342900"/>
            <a:ext cx="14916512" cy="1964961"/>
          </a:xfrm>
          <a:prstGeom prst="rect">
            <a:avLst/>
          </a:prstGeom>
          <a:noFill/>
        </p:spPr>
        <p:txBody>
          <a:bodyPr wrap="square">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457200">
              <a:lnSpc>
                <a:spcPct val="130000"/>
              </a:lnSpc>
              <a:spcBef>
                <a:spcPts val="0"/>
              </a:spcBef>
              <a:spcAft>
                <a:spcPts val="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TextBox 3">
            <a:extLst>
              <a:ext uri="{FF2B5EF4-FFF2-40B4-BE49-F238E27FC236}">
                <a16:creationId xmlns:a16="http://schemas.microsoft.com/office/drawing/2014/main" id="{23F2683C-EA2E-46A5-80E3-4C8A19EAF04A}"/>
              </a:ext>
            </a:extLst>
          </p:cNvPr>
          <p:cNvSpPr txBox="1"/>
          <p:nvPr/>
        </p:nvSpPr>
        <p:spPr>
          <a:xfrm>
            <a:off x="2133600" y="2298804"/>
            <a:ext cx="10376452" cy="531749"/>
          </a:xfrm>
          <a:prstGeom prst="rect">
            <a:avLst/>
          </a:prstGeom>
          <a:noFill/>
        </p:spPr>
        <p:txBody>
          <a:bodyPr wrap="square">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EBC4DCD-AEEC-DB56-7E8B-3F8418BF43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976556"/>
            <a:ext cx="10856906" cy="6129344"/>
          </a:xfrm>
          <a:prstGeom prst="rect">
            <a:avLst/>
          </a:prstGeom>
          <a:noFill/>
          <a:ln>
            <a:noFill/>
          </a:ln>
        </p:spPr>
      </p:pic>
      <p:sp>
        <p:nvSpPr>
          <p:cNvPr id="13" name="TextBox 12">
            <a:extLst>
              <a:ext uri="{FF2B5EF4-FFF2-40B4-BE49-F238E27FC236}">
                <a16:creationId xmlns:a16="http://schemas.microsoft.com/office/drawing/2014/main" id="{EC6E49A3-5E39-4D32-F14D-BCFD09FC35B3}"/>
              </a:ext>
            </a:extLst>
          </p:cNvPr>
          <p:cNvSpPr txBox="1"/>
          <p:nvPr/>
        </p:nvSpPr>
        <p:spPr>
          <a:xfrm>
            <a:off x="5867400" y="9105900"/>
            <a:ext cx="6972424" cy="524567"/>
          </a:xfrm>
          <a:prstGeom prst="rect">
            <a:avLst/>
          </a:prstGeom>
          <a:noFill/>
        </p:spPr>
        <p:txBody>
          <a:bodyPr wrap="square">
            <a:spAutoFit/>
          </a:body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3.2.1: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69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457463"/>
            <a:ext cx="14916513" cy="11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3.2.2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3.2.2.1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74775" y="9029700"/>
            <a:ext cx="7226658"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3.2.2.1 :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tuần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đăng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kí</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thông</a:t>
            </a:r>
            <a:r>
              <a:rPr lang="en-US" sz="2400" dirty="0">
                <a:effectLst/>
                <a:latin typeface="Times New Roman" panose="02020603050405020304" pitchFamily="18" charset="0"/>
                <a:ea typeface="Calibri" panose="020F0502020204030204" pitchFamily="34" charset="0"/>
              </a:rPr>
              <a:t> tin </a:t>
            </a:r>
            <a:r>
              <a:rPr lang="en-US" sz="2400" dirty="0" err="1">
                <a:effectLst/>
                <a:latin typeface="Times New Roman" panose="02020603050405020304" pitchFamily="18" charset="0"/>
                <a:ea typeface="Calibri" panose="020F0502020204030204" pitchFamily="34" charset="0"/>
              </a:rPr>
              <a:t>sinh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viên</a:t>
            </a:r>
            <a:endParaRPr lang="en-US" sz="40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9B72447-C5E8-DEF9-21A6-787141CF5EE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73142" y="2301695"/>
            <a:ext cx="10896600" cy="5683609"/>
          </a:xfrm>
          <a:prstGeom prst="rect">
            <a:avLst/>
          </a:prstGeom>
          <a:noFill/>
          <a:ln>
            <a:noFill/>
          </a:ln>
        </p:spPr>
      </p:pic>
    </p:spTree>
    <p:extLst>
      <p:ext uri="{BB962C8B-B14F-4D97-AF65-F5344CB8AC3E}">
        <p14:creationId xmlns:p14="http://schemas.microsoft.com/office/powerpoint/2010/main" val="324679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3.2.2.2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334000" y="8878117"/>
            <a:ext cx="749596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3.2.2.2 :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tuần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chỉnh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sửa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thông</a:t>
            </a:r>
            <a:r>
              <a:rPr lang="en-US" sz="2400" dirty="0">
                <a:effectLst/>
                <a:latin typeface="Times New Roman" panose="02020603050405020304" pitchFamily="18" charset="0"/>
                <a:ea typeface="Calibri" panose="020F0502020204030204" pitchFamily="34" charset="0"/>
              </a:rPr>
              <a:t> tin </a:t>
            </a:r>
            <a:r>
              <a:rPr lang="en-US" sz="2400" dirty="0" err="1">
                <a:effectLst/>
                <a:latin typeface="Times New Roman" panose="02020603050405020304" pitchFamily="18" charset="0"/>
                <a:ea typeface="Calibri" panose="020F0502020204030204" pitchFamily="34" charset="0"/>
              </a:rPr>
              <a:t>sinh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viên</a:t>
            </a:r>
            <a:endParaRPr lang="en-US" sz="40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8A1975F-69A9-E5B1-1101-580EBCC538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746226"/>
            <a:ext cx="10981297" cy="6858750"/>
          </a:xfrm>
          <a:prstGeom prst="rect">
            <a:avLst/>
          </a:prstGeom>
          <a:noFill/>
          <a:ln>
            <a:noFill/>
          </a:ln>
        </p:spPr>
      </p:pic>
    </p:spTree>
    <p:extLst>
      <p:ext uri="{BB962C8B-B14F-4D97-AF65-F5344CB8AC3E}">
        <p14:creationId xmlns:p14="http://schemas.microsoft.com/office/powerpoint/2010/main" val="5206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3.2.2.3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334000" y="8878117"/>
            <a:ext cx="6756978"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3.2.2.3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21A4E2A-0715-CD10-5297-E76DDFD9F8A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3950" y="1779438"/>
            <a:ext cx="10756062" cy="6360728"/>
          </a:xfrm>
          <a:prstGeom prst="rect">
            <a:avLst/>
          </a:prstGeom>
          <a:noFill/>
          <a:ln>
            <a:noFill/>
          </a:ln>
        </p:spPr>
      </p:pic>
    </p:spTree>
    <p:extLst>
      <p:ext uri="{BB962C8B-B14F-4D97-AF65-F5344CB8AC3E}">
        <p14:creationId xmlns:p14="http://schemas.microsoft.com/office/powerpoint/2010/main" val="69856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32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3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3.2.2.4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334000" y="8878117"/>
            <a:ext cx="7412607"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3.2.2.4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6B01FF7-7870-144C-ED7D-932C133530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86553" y="2067188"/>
            <a:ext cx="11314894" cy="6540836"/>
          </a:xfrm>
          <a:prstGeom prst="rect">
            <a:avLst/>
          </a:prstGeom>
          <a:noFill/>
          <a:ln>
            <a:noFill/>
          </a:ln>
        </p:spPr>
      </p:pic>
    </p:spTree>
    <p:extLst>
      <p:ext uri="{BB962C8B-B14F-4D97-AF65-F5344CB8AC3E}">
        <p14:creationId xmlns:p14="http://schemas.microsoft.com/office/powerpoint/2010/main" val="15445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32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3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21584"/>
            <a:ext cx="14916513" cy="100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3.2.3.1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74775" y="9029700"/>
            <a:ext cx="7802136"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3.2.3.1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6C3F5AF-9E1D-15A1-97F4-DD5432A3035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993329"/>
            <a:ext cx="11582400" cy="6580035"/>
          </a:xfrm>
          <a:prstGeom prst="rect">
            <a:avLst/>
          </a:prstGeom>
          <a:noFill/>
          <a:ln>
            <a:noFill/>
          </a:ln>
        </p:spPr>
      </p:pic>
    </p:spTree>
    <p:extLst>
      <p:ext uri="{BB962C8B-B14F-4D97-AF65-F5344CB8AC3E}">
        <p14:creationId xmlns:p14="http://schemas.microsoft.com/office/powerpoint/2010/main" val="270094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40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40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4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3.2.3.2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334000" y="8878117"/>
            <a:ext cx="749596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3.2.3.2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926D992-1162-7583-5596-A3ED528F9F3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46790" y="1629130"/>
            <a:ext cx="11049000" cy="6882683"/>
          </a:xfrm>
          <a:prstGeom prst="rect">
            <a:avLst/>
          </a:prstGeom>
          <a:noFill/>
          <a:ln>
            <a:noFill/>
          </a:ln>
        </p:spPr>
      </p:pic>
    </p:spTree>
    <p:extLst>
      <p:ext uri="{BB962C8B-B14F-4D97-AF65-F5344CB8AC3E}">
        <p14:creationId xmlns:p14="http://schemas.microsoft.com/office/powerpoint/2010/main" val="388972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48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48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48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3.2.3.3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334000" y="8878117"/>
            <a:ext cx="6756978"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3.2.3.3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ABE9D1D-ED32-329F-DA15-98A32C1EAC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93519" y="1560906"/>
            <a:ext cx="11430000" cy="7044070"/>
          </a:xfrm>
          <a:prstGeom prst="rect">
            <a:avLst/>
          </a:prstGeom>
          <a:noFill/>
          <a:ln>
            <a:noFill/>
          </a:ln>
        </p:spPr>
      </p:pic>
    </p:spTree>
    <p:extLst>
      <p:ext uri="{BB962C8B-B14F-4D97-AF65-F5344CB8AC3E}">
        <p14:creationId xmlns:p14="http://schemas.microsoft.com/office/powerpoint/2010/main" val="151195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22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7" name="Group 7"/>
          <p:cNvGrpSpPr/>
          <p:nvPr/>
        </p:nvGrpSpPr>
        <p:grpSpPr>
          <a:xfrm>
            <a:off x="2438400" y="323850"/>
            <a:ext cx="13411200" cy="9639300"/>
            <a:chOff x="0" y="0"/>
            <a:chExt cx="1291075" cy="225159"/>
          </a:xfrm>
        </p:grpSpPr>
        <p:sp>
          <p:nvSpPr>
            <p:cNvPr id="8" name="Freeform 8"/>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endParaRPr lang="en-US" dirty="0"/>
            </a:p>
          </p:txBody>
        </p:sp>
      </p:grpSp>
      <p:sp>
        <p:nvSpPr>
          <p:cNvPr id="10" name="Freeform 10"/>
          <p:cNvSpPr/>
          <p:nvPr/>
        </p:nvSpPr>
        <p:spPr>
          <a:xfrm>
            <a:off x="11989663" y="8797919"/>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1702764" y="8942224"/>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3318882" y="-411324"/>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573363" y="-18222"/>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5">
            <a:extLst>
              <a:ext uri="{FF2B5EF4-FFF2-40B4-BE49-F238E27FC236}">
                <a16:creationId xmlns:a16="http://schemas.microsoft.com/office/drawing/2014/main" id="{49A30276-9516-D6BA-E369-AFAE25427486}"/>
              </a:ext>
            </a:extLst>
          </p:cNvPr>
          <p:cNvSpPr txBox="1"/>
          <p:nvPr/>
        </p:nvSpPr>
        <p:spPr>
          <a:xfrm>
            <a:off x="3048000" y="998496"/>
            <a:ext cx="12420600" cy="5565947"/>
          </a:xfrm>
          <a:prstGeom prst="rect">
            <a:avLst/>
          </a:prstGeom>
          <a:noFill/>
        </p:spPr>
        <p:txBody>
          <a:bodyPr wrap="square">
            <a:spAutoFit/>
          </a:bodyPr>
          <a:lstStyle/>
          <a:p>
            <a:pPr marL="0" marR="0">
              <a:lnSpc>
                <a:spcPct val="130000"/>
              </a:lnSpc>
              <a:spcBef>
                <a:spcPts val="0"/>
              </a:spcBef>
              <a:spcAft>
                <a:spcPts val="0"/>
              </a:spcAft>
            </a:pPr>
            <a:r>
              <a:rPr lang="vi-VN" sz="3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1.1 Tổng quan về ngôn ngữ c# và công nghệ .NET</a:t>
            </a:r>
            <a:endParaRPr lang="en-US" sz="32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1.1.1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niệm về ngôn ngữ c# và công nghệ .NET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30000"/>
              </a:lnSpc>
              <a:spcBef>
                <a:spcPts val="0"/>
              </a:spcBef>
              <a:spcAft>
                <a:spcPts val="0"/>
              </a:spcAft>
            </a:pP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(hay còn gọi là C Sharp, là ngôn ngữ lập trình hướng đối tượng, hiện đại do Microsoft phát triển như một phần của nền tảng .NET. Nó được giới thiệu lần đầu tiên vào năm 2000 và kể từ đó đã trở thành một trong những ngôn ngữ lập trình được sử dụng rộng rãi nhất trong ngành.</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130000"/>
              </a:lnSpc>
              <a:spcBef>
                <a:spcPts val="0"/>
              </a:spcBef>
              <a:spcAft>
                <a:spcPts val="0"/>
              </a:spcAft>
            </a:pP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có thiết kế đơn giản, mạnh mẽ và linh hoạt. Sở hữu một cú pháp tương tự như các ngôn ngữ lập trình phổ biến, bao gồm Java và C++, giúp các nhà phát triển đã quen thuộc với các ngôn ngữ này dễ làm quen.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130000"/>
              </a:lnSpc>
              <a:spcBef>
                <a:spcPts val="0"/>
              </a:spcBef>
              <a:spcAft>
                <a:spcPts val="0"/>
              </a:spcAft>
            </a:pP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.NET là một nền tảng nguồn mở, miễn phí và được Microsoft phát triển để xây dựng, cũng như có thể chạy nhiều loại ứng dụng khác nhau, bao gồm ứng dụng web, phần mềm máy tính để bàn, ứng dụng dành cho thiết bị di động, game…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48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48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48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09738"/>
            <a:ext cx="14916513" cy="53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3.2.3.4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334000" y="8878117"/>
            <a:ext cx="7412607"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3.2.3.4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5BDF683-0177-36B3-B854-3C1CB5E6FD1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298369"/>
            <a:ext cx="12039600" cy="7579748"/>
          </a:xfrm>
          <a:prstGeom prst="rect">
            <a:avLst/>
          </a:prstGeom>
          <a:noFill/>
          <a:ln>
            <a:noFill/>
          </a:ln>
        </p:spPr>
      </p:pic>
    </p:spTree>
    <p:extLst>
      <p:ext uri="{BB962C8B-B14F-4D97-AF65-F5344CB8AC3E}">
        <p14:creationId xmlns:p14="http://schemas.microsoft.com/office/powerpoint/2010/main" val="119177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32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3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53036"/>
            <a:ext cx="14916513" cy="941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2400" dirty="0">
                <a:effectLst/>
                <a:latin typeface="Times New Roman" panose="02020603050405020304" pitchFamily="18" charset="0"/>
                <a:ea typeface="Calibri" panose="020F0502020204030204" pitchFamily="34" charset="0"/>
              </a:rPr>
              <a:t>3.2.4.1 </a:t>
            </a:r>
            <a:r>
              <a:rPr lang="en-US" sz="2400" dirty="0" err="1">
                <a:effectLst/>
                <a:latin typeface="Times New Roman" panose="02020603050405020304" pitchFamily="18" charset="0"/>
                <a:ea typeface="Calibri" panose="020F0502020204030204" pitchFamily="34" charset="0"/>
              </a:rPr>
              <a:t>Thêm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điểm</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974775" y="9029700"/>
            <a:ext cx="524374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3.2.4.1 :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tuần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thêm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điểm</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FB21ED7-2E49-51EB-E4CC-A2AFFFC20A8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74440" y="1960894"/>
            <a:ext cx="11139120" cy="6365211"/>
          </a:xfrm>
          <a:prstGeom prst="rect">
            <a:avLst/>
          </a:prstGeom>
          <a:noFill/>
          <a:ln>
            <a:noFill/>
          </a:ln>
        </p:spPr>
      </p:pic>
    </p:spTree>
    <p:extLst>
      <p:ext uri="{BB962C8B-B14F-4D97-AF65-F5344CB8AC3E}">
        <p14:creationId xmlns:p14="http://schemas.microsoft.com/office/powerpoint/2010/main" val="23204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48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48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48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3.2.4.2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334000" y="8878117"/>
            <a:ext cx="5052986"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3.2.4.2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592F71C-E559-ECD7-5E0B-50CACAF53E7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14820" y="1465219"/>
            <a:ext cx="12658360" cy="6992237"/>
          </a:xfrm>
          <a:prstGeom prst="rect">
            <a:avLst/>
          </a:prstGeom>
          <a:noFill/>
          <a:ln>
            <a:noFill/>
          </a:ln>
        </p:spPr>
      </p:pic>
    </p:spTree>
    <p:extLst>
      <p:ext uri="{BB962C8B-B14F-4D97-AF65-F5344CB8AC3E}">
        <p14:creationId xmlns:p14="http://schemas.microsoft.com/office/powerpoint/2010/main" val="89795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48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48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48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3.2.4.3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334000" y="8878117"/>
            <a:ext cx="5073825"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3.2.4.3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2941EB4-2894-C31B-452A-1E0E41CF45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3904" y="1632259"/>
            <a:ext cx="11409229" cy="6993365"/>
          </a:xfrm>
          <a:prstGeom prst="rect">
            <a:avLst/>
          </a:prstGeom>
          <a:noFill/>
          <a:ln>
            <a:noFill/>
          </a:ln>
        </p:spPr>
      </p:pic>
    </p:spTree>
    <p:extLst>
      <p:ext uri="{BB962C8B-B14F-4D97-AF65-F5344CB8AC3E}">
        <p14:creationId xmlns:p14="http://schemas.microsoft.com/office/powerpoint/2010/main" val="372392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48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48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48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100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3.2.4.4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334000" y="8878117"/>
            <a:ext cx="5652509"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3.2.4.4 :</a:t>
            </a:r>
            <a:r>
              <a:rPr lang="en-US" sz="2400" dirty="0" err="1">
                <a:effectLst/>
                <a:latin typeface="Times New Roman" panose="02020603050405020304" pitchFamily="18" charset="0"/>
                <a:ea typeface="Calibri" panose="020F0502020204030204" pitchFamily="34" charset="0"/>
              </a:rPr>
              <a:t>Biểu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đồ</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tuần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tự</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tìm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kiếm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điểm</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06381A0-218B-0FE5-5109-4F17B2682DB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448433"/>
            <a:ext cx="12496800" cy="7390134"/>
          </a:xfrm>
          <a:prstGeom prst="rect">
            <a:avLst/>
          </a:prstGeom>
          <a:noFill/>
          <a:ln>
            <a:noFill/>
          </a:ln>
        </p:spPr>
      </p:pic>
    </p:spTree>
    <p:extLst>
      <p:ext uri="{BB962C8B-B14F-4D97-AF65-F5344CB8AC3E}">
        <p14:creationId xmlns:p14="http://schemas.microsoft.com/office/powerpoint/2010/main" val="32154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48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48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48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41574"/>
            <a:ext cx="14916513" cy="4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3.2.5.1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004582" y="8906362"/>
            <a:ext cx="6311344" cy="4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gn="ctr">
              <a:lnSpc>
                <a:spcPct val="107000"/>
              </a:lnSpc>
              <a:spcBef>
                <a:spcPts val="0"/>
              </a:spcBef>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3.2.5.1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4F67F5AA-3AA3-1772-D5D7-2B4C3276534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610724"/>
            <a:ext cx="11506200" cy="6716538"/>
          </a:xfrm>
          <a:prstGeom prst="rect">
            <a:avLst/>
          </a:prstGeom>
          <a:noFill/>
          <a:ln>
            <a:noFill/>
          </a:ln>
        </p:spPr>
      </p:pic>
    </p:spTree>
    <p:extLst>
      <p:ext uri="{BB962C8B-B14F-4D97-AF65-F5344CB8AC3E}">
        <p14:creationId xmlns:p14="http://schemas.microsoft.com/office/powerpoint/2010/main" val="240445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41574"/>
            <a:ext cx="14916513" cy="4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3.2.5.2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099961" y="8906362"/>
            <a:ext cx="6120586" cy="4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gn="ctr">
              <a:lnSpc>
                <a:spcPct val="107000"/>
              </a:lnSpc>
              <a:spcBef>
                <a:spcPts val="0"/>
              </a:spcBef>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3.2.5.2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diagram of a diagram&#10;&#10;Description automatically generated">
            <a:extLst>
              <a:ext uri="{FF2B5EF4-FFF2-40B4-BE49-F238E27FC236}">
                <a16:creationId xmlns:a16="http://schemas.microsoft.com/office/drawing/2014/main" id="{554A1636-17D0-CA3F-AAFD-E5B76FF63DF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443996"/>
            <a:ext cx="11951946" cy="6976104"/>
          </a:xfrm>
          <a:prstGeom prst="rect">
            <a:avLst/>
          </a:prstGeom>
          <a:noFill/>
          <a:ln>
            <a:noFill/>
          </a:ln>
        </p:spPr>
      </p:pic>
    </p:spTree>
    <p:extLst>
      <p:ext uri="{BB962C8B-B14F-4D97-AF65-F5344CB8AC3E}">
        <p14:creationId xmlns:p14="http://schemas.microsoft.com/office/powerpoint/2010/main" val="402290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41574"/>
            <a:ext cx="14916513" cy="4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3.2.5.3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5089541" y="8906362"/>
            <a:ext cx="6141426" cy="4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gn="ctr">
              <a:lnSpc>
                <a:spcPct val="107000"/>
              </a:lnSpc>
              <a:spcBef>
                <a:spcPts val="0"/>
              </a:spcBef>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3.2.5.3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4424F9B-4580-EACD-5DAA-312067B5CC0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744733"/>
            <a:ext cx="11506200" cy="6906150"/>
          </a:xfrm>
          <a:prstGeom prst="rect">
            <a:avLst/>
          </a:prstGeom>
          <a:noFill/>
          <a:ln>
            <a:noFill/>
          </a:ln>
        </p:spPr>
      </p:pic>
    </p:spTree>
    <p:extLst>
      <p:ext uri="{BB962C8B-B14F-4D97-AF65-F5344CB8AC3E}">
        <p14:creationId xmlns:p14="http://schemas.microsoft.com/office/powerpoint/2010/main" val="145792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24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41574"/>
            <a:ext cx="14916513" cy="4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3.2.5.4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4761728" y="8906362"/>
            <a:ext cx="6797054" cy="4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gn="ctr">
              <a:lnSpc>
                <a:spcPct val="107000"/>
              </a:lnSpc>
              <a:spcBef>
                <a:spcPts val="0"/>
              </a:spcBef>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3.2.5.4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diagram of a diagram&#10;&#10;Description automatically generated">
            <a:extLst>
              <a:ext uri="{FF2B5EF4-FFF2-40B4-BE49-F238E27FC236}">
                <a16:creationId xmlns:a16="http://schemas.microsoft.com/office/drawing/2014/main" id="{0CB567C6-A82D-CF98-852A-55B6C9AA7E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98782" y="1878271"/>
            <a:ext cx="12184018" cy="6541829"/>
          </a:xfrm>
          <a:prstGeom prst="rect">
            <a:avLst/>
          </a:prstGeom>
          <a:noFill/>
          <a:ln>
            <a:noFill/>
          </a:ln>
        </p:spPr>
      </p:pic>
    </p:spTree>
    <p:extLst>
      <p:ext uri="{BB962C8B-B14F-4D97-AF65-F5344CB8AC3E}">
        <p14:creationId xmlns:p14="http://schemas.microsoft.com/office/powerpoint/2010/main" val="257693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3848720" y="6055702"/>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3657599" y="3977482"/>
            <a:ext cx="10972800" cy="1131109"/>
            <a:chOff x="722747" y="-239495"/>
            <a:chExt cx="4002906" cy="412632"/>
          </a:xfrm>
        </p:grpSpPr>
        <p:sp>
          <p:nvSpPr>
            <p:cNvPr id="10" name="Freeform 6">
              <a:extLst>
                <a:ext uri="{FF2B5EF4-FFF2-40B4-BE49-F238E27FC236}">
                  <a16:creationId xmlns:a16="http://schemas.microsoft.com/office/drawing/2014/main" id="{EBC76F3A-B69F-F000-D646-80A2C7663211}"/>
                </a:ext>
              </a:extLst>
            </p:cNvPr>
            <p:cNvSpPr/>
            <p:nvPr/>
          </p:nvSpPr>
          <p:spPr>
            <a:xfrm>
              <a:off x="722747" y="-239495"/>
              <a:ext cx="4002906" cy="412632"/>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r>
                <a:rPr lang="vi-VN"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Chương </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4 :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Thiết</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kế</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cơ</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sở</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dữ</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liệu</a:t>
              </a:r>
              <a:endParaRPr lang="en-US"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7633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22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7" name="Group 7"/>
          <p:cNvGrpSpPr/>
          <p:nvPr/>
        </p:nvGrpSpPr>
        <p:grpSpPr>
          <a:xfrm>
            <a:off x="2438400" y="323850"/>
            <a:ext cx="13411200" cy="9441042"/>
            <a:chOff x="0" y="0"/>
            <a:chExt cx="1291075" cy="220528"/>
          </a:xfrm>
        </p:grpSpPr>
        <p:sp>
          <p:nvSpPr>
            <p:cNvPr id="8" name="Freeform 8"/>
            <p:cNvSpPr/>
            <p:nvPr/>
          </p:nvSpPr>
          <p:spPr>
            <a:xfrm>
              <a:off x="0" y="0"/>
              <a:ext cx="1291075" cy="220528"/>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pPr indent="457200">
                <a:lnSpc>
                  <a:spcPct val="130000"/>
                </a:lnSpc>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1.1.2 </a:t>
              </a: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 năng công của ngôn ngữ c# và công nghệ .NET</a:t>
              </a:r>
              <a:endPar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130000"/>
                </a:lnSpc>
                <a:spcBef>
                  <a:spcPts val="0"/>
                </a:spcBef>
                <a:spcAft>
                  <a:spcPts val="0"/>
                </a:spcAft>
              </a:pPr>
              <a:r>
                <a:rPr lang="vi-V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Đa nền tảng </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 sự ra mắt của .NET Core và sau này là .NET 5+ (và các phiên bản tiếp theo), bạn có thể viết mã C# và chạy nó trên nhiều hệ điều hành khác nhau, bao gồm Windows, macOS và Linux.</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130000"/>
                </a:lnSpc>
                <a:spcBef>
                  <a:spcPts val="0"/>
                </a:spcBef>
                <a:spcAft>
                  <a:spcPts val="0"/>
                </a:spcAft>
              </a:pPr>
              <a:r>
                <a:rPr lang="vi-V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 trình hướng đối tượng </a:t>
              </a: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 hỗ trợ các nguyên tắc của lập trình hướng đối tượng như kế thừa, đóng gói, và đa hình.</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30000"/>
                </a:lnSpc>
                <a:spcBef>
                  <a:spcPts val="0"/>
                </a:spcBef>
                <a:spcAft>
                  <a:spcPts val="0"/>
                </a:spcAft>
              </a:pP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thư</a:t>
              </a:r>
              <a:r>
                <a:rPr 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viện</a:t>
              </a:r>
              <a:r>
                <a:rPr lang="vi-V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phong phú</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 và .NET có một bộ thư viện rất phong phú với nhiều chức năng sẵn có giúp việc phát triển ứng dụng trở nên nhanh chóng và dễ dàng hơn.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30000"/>
                </a:lnSpc>
                <a:spcBef>
                  <a:spcPts val="0"/>
                </a:spcBef>
                <a:spcAft>
                  <a:spcPts val="0"/>
                </a:spcAft>
              </a:pP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ASP.NET</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Là một framework phát triển ứng dụng web được xây dựng trên nền tảng .NET, ASP.NET cung cấp các công cụ và thư viện để xây dựng các ứng dụng web mạnh mẽ và linh hoạt.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130000"/>
                </a:lnSpc>
                <a:spcBef>
                  <a:spcPts val="0"/>
                </a:spcBef>
                <a:spcAft>
                  <a:spcPts val="0"/>
                </a:spcAft>
              </a:pPr>
              <a:r>
                <a:rPr lang="vi-V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Windows Forms và WPF</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Các công nghệ này cho phép bạn xây dựng ứng dụng desktop trên nền tảng Windows với giao diện người dùng đồ họa.</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130000"/>
                </a:lnSpc>
                <a:spcBef>
                  <a:spcPts val="0"/>
                </a:spcBef>
                <a:spcAft>
                  <a:spcPts val="0"/>
                </a:spcAft>
              </a:pPr>
              <a:r>
                <a:rPr lang="vi-V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LINQ (Language Integrated Query)</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LINQ là một tính năng của C# cho phép bạn thực hiện các truy vấn dữ liệu trong mã C# một cách dễ dàng và tự nhiên, giúp giảm thiểu lỗi và tăng tính tự động hóa.</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130000"/>
                </a:lnSpc>
                <a:spcBef>
                  <a:spcPts val="0"/>
                </a:spcBef>
                <a:spcAft>
                  <a:spcPts val="0"/>
                </a:spcAft>
              </a:pPr>
              <a:r>
                <a:rPr lang="vi-V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Asynchronous Programming</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 hỗ trợ lập trình bất đồng bộ, giúp tăng hiệu suất ứng dụng bằng cách cho phép các tác vụ không đồng bộ chạy mà không chặn luồng chính.</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130000"/>
                </a:lnSpc>
                <a:spcBef>
                  <a:spcPts val="0"/>
                </a:spcBef>
                <a:spcAft>
                  <a:spcPts val="0"/>
                </a:spcAft>
              </a:pPr>
              <a:r>
                <a:rPr lang="vi-V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 diện người dùng dựa trên XAML </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ứng dụng Windows Presentation Foundation (WPF) và Universal Windows Platform (UWP), bạn có thể sử dụng XAML để xây dựng giao diện người dung</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grpSp>
      <p:sp>
        <p:nvSpPr>
          <p:cNvPr id="10" name="Freeform 10"/>
          <p:cNvSpPr/>
          <p:nvPr/>
        </p:nvSpPr>
        <p:spPr>
          <a:xfrm>
            <a:off x="11989663" y="8797919"/>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1702764" y="8942224"/>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3318882" y="-411324"/>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573363" y="-18222"/>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17155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4749971" y="5544806"/>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1253208" y="1526513"/>
            <a:ext cx="13490137" cy="8036586"/>
            <a:chOff x="-154381" y="-1133616"/>
            <a:chExt cx="4921237" cy="2931771"/>
          </a:xfrm>
        </p:grpSpPr>
        <p:sp>
          <p:nvSpPr>
            <p:cNvPr id="10" name="Freeform 6">
              <a:extLst>
                <a:ext uri="{FF2B5EF4-FFF2-40B4-BE49-F238E27FC236}">
                  <a16:creationId xmlns:a16="http://schemas.microsoft.com/office/drawing/2014/main" id="{EBC76F3A-B69F-F000-D646-80A2C7663211}"/>
                </a:ext>
              </a:extLst>
            </p:cNvPr>
            <p:cNvSpPr/>
            <p:nvPr/>
          </p:nvSpPr>
          <p:spPr>
            <a:xfrm>
              <a:off x="-154381" y="-1133616"/>
              <a:ext cx="4921237" cy="2931771"/>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pPr marL="0" marR="0">
                <a:lnSpc>
                  <a:spcPct val="130000"/>
                </a:lnSpc>
                <a:spcBef>
                  <a:spcPts val="0"/>
                </a:spcBef>
                <a:spcAft>
                  <a:spcPts val="0"/>
                </a:spcAft>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4.1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30000"/>
                </a:lnSpc>
                <a:spcAft>
                  <a:spcPts val="800"/>
                </a:spcAft>
              </a:pP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niệm</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danh</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sách</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mối</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lvl="1" indent="457200">
                <a:lnSpc>
                  <a:spcPct val="130000"/>
                </a:lnSpc>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(student)</a:t>
              </a:r>
            </a:p>
            <a:p>
              <a:pPr marL="1371600" lvl="1">
                <a:lnSpc>
                  <a:spcPct val="130000"/>
                </a:lnSpc>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StdId</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int (5).</a:t>
              </a:r>
            </a:p>
            <a:p>
              <a:pPr marL="914400" lvl="1" indent="457200">
                <a:lnSpc>
                  <a:spcPct val="130000"/>
                </a:lnSpc>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StdFirstName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varchar (15).</a:t>
              </a:r>
            </a:p>
            <a:p>
              <a:pPr marL="914400" lvl="1" indent="457200">
                <a:lnSpc>
                  <a:spcPct val="130000"/>
                </a:lnSpc>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StdLastName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varchar (15).</a:t>
              </a:r>
            </a:p>
            <a:p>
              <a:pPr marL="914400" lvl="1" indent="457200">
                <a:lnSpc>
                  <a:spcPct val="130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Birthdate: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date</a:t>
              </a:r>
            </a:p>
            <a:p>
              <a:pPr marL="1371600" lvl="1">
                <a:lnSpc>
                  <a:spcPct val="130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Gender: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varchar (10).</a:t>
              </a:r>
            </a:p>
            <a:p>
              <a:pPr marL="914400" lvl="1" indent="457200">
                <a:lnSpc>
                  <a:spcPct val="130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Phone: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varchar (15).</a:t>
              </a:r>
            </a:p>
            <a:p>
              <a:pPr marL="914400" lvl="1" indent="457200">
                <a:lnSpc>
                  <a:spcPct val="130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Address: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text.</a:t>
              </a:r>
            </a:p>
            <a:p>
              <a:pPr marL="914400" lvl="1" indent="457200">
                <a:lnSpc>
                  <a:spcPct val="130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Photo: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longblob</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indent="457200">
                <a:lnSpc>
                  <a:spcPct val="130000"/>
                </a:lnSpc>
                <a:spcBef>
                  <a:spcPts val="0"/>
                </a:spcBef>
                <a:spcAft>
                  <a:spcPts val="800"/>
                </a:spcAft>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16675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259834" y="1485899"/>
            <a:ext cx="13490137" cy="8229602"/>
            <a:chOff x="-151964" y="-1148432"/>
            <a:chExt cx="4921237" cy="3002184"/>
          </a:xfrm>
        </p:grpSpPr>
        <p:sp>
          <p:nvSpPr>
            <p:cNvPr id="10" name="Freeform 6">
              <a:extLst>
                <a:ext uri="{FF2B5EF4-FFF2-40B4-BE49-F238E27FC236}">
                  <a16:creationId xmlns:a16="http://schemas.microsoft.com/office/drawing/2014/main" id="{EBC76F3A-B69F-F000-D646-80A2C7663211}"/>
                </a:ext>
              </a:extLst>
            </p:cNvPr>
            <p:cNvSpPr/>
            <p:nvPr/>
          </p:nvSpPr>
          <p:spPr>
            <a:xfrm>
              <a:off x="-151964" y="-1148432"/>
              <a:ext cx="4921237" cy="3002184"/>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pPr marL="0" marR="0" indent="457200">
                <a:lnSpc>
                  <a:spcPct val="130000"/>
                </a:lnSpc>
                <a:spcBef>
                  <a:spcPts val="0"/>
                </a:spcBef>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(course)</a:t>
              </a:r>
            </a:p>
            <a:p>
              <a:pPr marL="914400" marR="0">
                <a:lnSpc>
                  <a:spcPct val="130000"/>
                </a:lnSpc>
                <a:spcBef>
                  <a:spcPts val="0"/>
                </a:spcBef>
                <a:spcAft>
                  <a:spcPts val="800"/>
                </a:spcAf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CourseId</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int (10).</a:t>
              </a:r>
            </a:p>
            <a:p>
              <a:pPr marL="914400" marR="0">
                <a:lnSpc>
                  <a:spcPct val="130000"/>
                </a:lnSpc>
                <a:spcBef>
                  <a:spcPts val="0"/>
                </a:spcBef>
                <a:spcAft>
                  <a:spcPts val="800"/>
                </a:spcAft>
              </a:pP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CourseName</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varchar(50)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CourseHour</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int</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Description: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text</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nSpc>
                  <a:spcPct val="130000"/>
                </a:lnSpc>
                <a:spcBef>
                  <a:spcPts val="0"/>
                </a:spcBef>
                <a:spcAft>
                  <a:spcPts val="800"/>
                </a:spcAft>
              </a:pP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(score)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StudentId</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int</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CourseName</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varchar(50).</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Score: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double.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Description: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text</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a:lnSpc>
                  <a:spcPct val="130000"/>
                </a:lnSpc>
                <a:spcBef>
                  <a:spcPts val="0"/>
                </a:spcBef>
                <a:spcAft>
                  <a:spcPts val="800"/>
                </a:spcAft>
              </a:pP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StudentId</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int</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Pointtraining</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double.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Description: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fr-FR" sz="2400" kern="100" dirty="0" err="1">
                  <a:effectLst/>
                  <a:latin typeface="Times New Roman" panose="02020603050405020304" pitchFamily="18" charset="0"/>
                  <a:ea typeface="Calibri" panose="020F0502020204030204" pitchFamily="34" charset="0"/>
                  <a:cs typeface="Times New Roman" panose="02020603050405020304" pitchFamily="18" charset="0"/>
                </a:rPr>
                <a:t>text</a:t>
              </a:r>
              <a:r>
                <a:rPr lang="fr-FR"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endParaRPr lang="fr-FR" sz="2400" kern="100" dirty="0">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endParaRPr lang="fr-FR"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a:lnSpc>
                  <a:spcPct val="130000"/>
                </a:lnSpc>
                <a:spcBef>
                  <a:spcPts val="0"/>
                </a:spcBef>
                <a:spcAft>
                  <a:spcPts val="800"/>
                </a:spcAft>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08208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4749971" y="5544806"/>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1253208" y="1526513"/>
            <a:ext cx="13490137" cy="8036586"/>
            <a:chOff x="-154381" y="-1133616"/>
            <a:chExt cx="4921237" cy="2931771"/>
          </a:xfrm>
        </p:grpSpPr>
        <p:sp>
          <p:nvSpPr>
            <p:cNvPr id="10" name="Freeform 6">
              <a:extLst>
                <a:ext uri="{FF2B5EF4-FFF2-40B4-BE49-F238E27FC236}">
                  <a16:creationId xmlns:a16="http://schemas.microsoft.com/office/drawing/2014/main" id="{EBC76F3A-B69F-F000-D646-80A2C7663211}"/>
                </a:ext>
              </a:extLst>
            </p:cNvPr>
            <p:cNvSpPr/>
            <p:nvPr/>
          </p:nvSpPr>
          <p:spPr>
            <a:xfrm>
              <a:off x="-154381" y="-1133616"/>
              <a:ext cx="4921237" cy="2931771"/>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pPr marL="0" marR="0"/>
              <a:r>
                <a:rPr lang="fr-FR" sz="3200" b="0" dirty="0">
                  <a:effectLst/>
                  <a:latin typeface="Times New Roman" panose="02020603050405020304" pitchFamily="18" charset="0"/>
                  <a:ea typeface="Times New Roman" panose="02020603050405020304" pitchFamily="18" charset="0"/>
                </a:rPr>
                <a:t>4.2 </a:t>
              </a:r>
              <a:r>
                <a:rPr lang="fr-FR" sz="3200" b="0" dirty="0" err="1">
                  <a:effectLst/>
                  <a:latin typeface="Times New Roman" panose="02020603050405020304" pitchFamily="18" charset="0"/>
                  <a:ea typeface="Times New Roman" panose="02020603050405020304" pitchFamily="18" charset="0"/>
                </a:rPr>
                <a:t>Mô</a:t>
              </a:r>
              <a:r>
                <a:rPr lang="fr-FR" sz="3200" b="0" dirty="0">
                  <a:effectLst/>
                  <a:latin typeface="Times New Roman" panose="02020603050405020304" pitchFamily="18" charset="0"/>
                  <a:ea typeface="Times New Roman" panose="02020603050405020304" pitchFamily="18" charset="0"/>
                </a:rPr>
                <a:t> </a:t>
              </a:r>
              <a:r>
                <a:rPr lang="fr-FR" sz="3200" b="0" dirty="0" err="1">
                  <a:effectLst/>
                  <a:latin typeface="Times New Roman" panose="02020603050405020304" pitchFamily="18" charset="0"/>
                  <a:ea typeface="Times New Roman" panose="02020603050405020304" pitchFamily="18" charset="0"/>
                </a:rPr>
                <a:t>tả</a:t>
              </a:r>
              <a:r>
                <a:rPr lang="fr-FR" sz="3200" b="0" dirty="0">
                  <a:effectLst/>
                  <a:latin typeface="Times New Roman" panose="02020603050405020304" pitchFamily="18" charset="0"/>
                  <a:ea typeface="Times New Roman" panose="02020603050405020304" pitchFamily="18" charset="0"/>
                </a:rPr>
                <a:t> </a:t>
              </a:r>
              <a:r>
                <a:rPr lang="fr-FR" sz="3200" b="0" dirty="0" err="1">
                  <a:effectLst/>
                  <a:latin typeface="Times New Roman" panose="02020603050405020304" pitchFamily="18" charset="0"/>
                  <a:ea typeface="Times New Roman" panose="02020603050405020304" pitchFamily="18" charset="0"/>
                </a:rPr>
                <a:t>các</a:t>
              </a:r>
              <a:r>
                <a:rPr lang="fr-FR" sz="3200" b="0" dirty="0">
                  <a:effectLst/>
                  <a:latin typeface="Times New Roman" panose="02020603050405020304" pitchFamily="18" charset="0"/>
                  <a:ea typeface="Times New Roman" panose="02020603050405020304" pitchFamily="18" charset="0"/>
                </a:rPr>
                <a:t> </a:t>
              </a:r>
              <a:r>
                <a:rPr lang="fr-FR" sz="3200" b="0" dirty="0" err="1">
                  <a:effectLst/>
                  <a:latin typeface="Times New Roman" panose="02020603050405020304" pitchFamily="18" charset="0"/>
                  <a:ea typeface="Times New Roman" panose="02020603050405020304" pitchFamily="18" charset="0"/>
                </a:rPr>
                <a:t>bảng</a:t>
              </a:r>
              <a:endParaRPr lang="en-US" sz="3200" b="1" dirty="0">
                <a:effectLst/>
                <a:latin typeface="Times New Roman" panose="02020603050405020304" pitchFamily="18" charset="0"/>
                <a:ea typeface="Times New Roman" panose="02020603050405020304" pitchFamily="18" charset="0"/>
              </a:endParaRPr>
            </a:p>
            <a:p>
              <a:pPr lvl="1"/>
              <a:r>
                <a:rPr lang="en-US" sz="2400" b="0" dirty="0">
                  <a:effectLst/>
                  <a:latin typeface="Times New Roman" panose="02020603050405020304" pitchFamily="18" charset="0"/>
                  <a:ea typeface="Times New Roman" panose="02020603050405020304" pitchFamily="18" charset="0"/>
                </a:rPr>
                <a:t>4.2.1 </a:t>
              </a:r>
              <a:r>
                <a:rPr lang="en-US" sz="2400" b="0" dirty="0" err="1">
                  <a:effectLst/>
                  <a:latin typeface="Times New Roman" panose="02020603050405020304" pitchFamily="18" charset="0"/>
                  <a:ea typeface="Times New Roman" panose="02020603050405020304" pitchFamily="18" charset="0"/>
                </a:rPr>
                <a:t>Bảng</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dữ</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liệu</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sinh</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viên</a:t>
              </a:r>
              <a:r>
                <a:rPr lang="en-US" sz="2400" b="0" dirty="0">
                  <a:effectLst/>
                  <a:latin typeface="Times New Roman" panose="02020603050405020304" pitchFamily="18" charset="0"/>
                  <a:ea typeface="Times New Roman" panose="02020603050405020304" pitchFamily="18" charset="0"/>
                </a:rPr>
                <a:t>: (student)</a:t>
              </a:r>
              <a:endParaRPr lang="en-US" sz="2400" b="1" dirty="0">
                <a:effectLst/>
                <a:latin typeface="Times New Roman" panose="02020603050405020304" pitchFamily="18" charset="0"/>
                <a:ea typeface="Times New Roman" panose="02020603050405020304" pitchFamily="18" charset="0"/>
              </a:endParaRPr>
            </a:p>
            <a:p>
              <a:pPr marL="0" marR="0" indent="457200">
                <a:lnSpc>
                  <a:spcPct val="130000"/>
                </a:lnSpc>
                <a:spcBef>
                  <a:spcPts val="0"/>
                </a:spcBef>
                <a:spcAft>
                  <a:spcPts val="800"/>
                </a:spcAft>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aphicFrame>
        <p:nvGraphicFramePr>
          <p:cNvPr id="8" name="Object 7">
            <a:extLst>
              <a:ext uri="{FF2B5EF4-FFF2-40B4-BE49-F238E27FC236}">
                <a16:creationId xmlns:a16="http://schemas.microsoft.com/office/drawing/2014/main" id="{6B171EFB-21D7-7E89-C1E3-ED63056A33CD}"/>
              </a:ext>
            </a:extLst>
          </p:cNvPr>
          <p:cNvGraphicFramePr>
            <a:graphicFrameLocks noChangeAspect="1"/>
          </p:cNvGraphicFramePr>
          <p:nvPr>
            <p:extLst>
              <p:ext uri="{D42A27DB-BD31-4B8C-83A1-F6EECF244321}">
                <p14:modId xmlns:p14="http://schemas.microsoft.com/office/powerpoint/2010/main" val="3199682452"/>
              </p:ext>
            </p:extLst>
          </p:nvPr>
        </p:nvGraphicFramePr>
        <p:xfrm>
          <a:off x="3544655" y="2781226"/>
          <a:ext cx="9121520" cy="5527159"/>
        </p:xfrm>
        <a:graphic>
          <a:graphicData uri="http://schemas.openxmlformats.org/presentationml/2006/ole">
            <mc:AlternateContent xmlns:mc="http://schemas.openxmlformats.org/markup-compatibility/2006">
              <mc:Choice xmlns:v="urn:schemas-microsoft-com:vml" Requires="v">
                <p:oleObj name="Document" r:id="rId9" imgW="5940848" imgH="4114210" progId="Word.Document.12">
                  <p:embed/>
                </p:oleObj>
              </mc:Choice>
              <mc:Fallback>
                <p:oleObj name="Document" r:id="rId9" imgW="5940848" imgH="4114210" progId="Word.Document.12">
                  <p:embed/>
                  <p:pic>
                    <p:nvPicPr>
                      <p:cNvPr id="0" name=""/>
                      <p:cNvPicPr/>
                      <p:nvPr/>
                    </p:nvPicPr>
                    <p:blipFill>
                      <a:blip r:embed="rId10"/>
                      <a:stretch>
                        <a:fillRect/>
                      </a:stretch>
                    </p:blipFill>
                    <p:spPr>
                      <a:xfrm>
                        <a:off x="3544655" y="2781226"/>
                        <a:ext cx="9121520" cy="5527159"/>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81BFC1FA-694B-43EF-3FD1-80AC245E1B5A}"/>
              </a:ext>
            </a:extLst>
          </p:cNvPr>
          <p:cNvSpPr txBox="1"/>
          <p:nvPr/>
        </p:nvSpPr>
        <p:spPr>
          <a:xfrm>
            <a:off x="6019800" y="8323095"/>
            <a:ext cx="4648200" cy="461665"/>
          </a:xfrm>
          <a:prstGeom prst="rect">
            <a:avLst/>
          </a:prstGeom>
          <a:noFill/>
        </p:spPr>
        <p:txBody>
          <a:bodyPr wrap="square">
            <a:spAutoFit/>
          </a:bodyPr>
          <a:lstStyle/>
          <a:p>
            <a:r>
              <a:rPr lang="en-US" sz="2400" dirty="0" err="1">
                <a:effectLst/>
                <a:latin typeface="Times New Roman" panose="02020603050405020304" pitchFamily="18" charset="0"/>
                <a:ea typeface="Calibri" panose="020F0502020204030204" pitchFamily="34" charset="0"/>
              </a:rPr>
              <a:t>Bảng</a:t>
            </a:r>
            <a:r>
              <a:rPr lang="en-US" sz="2400" dirty="0">
                <a:effectLst/>
                <a:latin typeface="Times New Roman" panose="02020603050405020304" pitchFamily="18" charset="0"/>
                <a:ea typeface="Calibri" panose="020F0502020204030204" pitchFamily="34" charset="0"/>
              </a:rPr>
              <a:t> 4.2.1 : </a:t>
            </a:r>
            <a:r>
              <a:rPr lang="en-US" sz="2400" dirty="0" err="1">
                <a:effectLst/>
                <a:latin typeface="Times New Roman" panose="02020603050405020304" pitchFamily="18" charset="0"/>
                <a:ea typeface="Calibri" panose="020F0502020204030204" pitchFamily="34" charset="0"/>
              </a:rPr>
              <a:t>Bảng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dữ</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liệu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sinh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viên</a:t>
            </a:r>
            <a:endParaRPr lang="en-US" sz="2400" dirty="0"/>
          </a:p>
        </p:txBody>
      </p:sp>
    </p:spTree>
    <p:extLst>
      <p:ext uri="{BB962C8B-B14F-4D97-AF65-F5344CB8AC3E}">
        <p14:creationId xmlns:p14="http://schemas.microsoft.com/office/powerpoint/2010/main" val="217338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4749971" y="5544806"/>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1253208" y="1526513"/>
            <a:ext cx="13490137" cy="8036586"/>
            <a:chOff x="-154381" y="-1133616"/>
            <a:chExt cx="4921237" cy="2931771"/>
          </a:xfrm>
        </p:grpSpPr>
        <p:sp>
          <p:nvSpPr>
            <p:cNvPr id="10" name="Freeform 6">
              <a:extLst>
                <a:ext uri="{FF2B5EF4-FFF2-40B4-BE49-F238E27FC236}">
                  <a16:creationId xmlns:a16="http://schemas.microsoft.com/office/drawing/2014/main" id="{EBC76F3A-B69F-F000-D646-80A2C7663211}"/>
                </a:ext>
              </a:extLst>
            </p:cNvPr>
            <p:cNvSpPr/>
            <p:nvPr/>
          </p:nvSpPr>
          <p:spPr>
            <a:xfrm>
              <a:off x="-154381" y="-1133616"/>
              <a:ext cx="4921237" cy="2931771"/>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pPr marL="0" marR="0"/>
              <a:r>
                <a:rPr lang="en-US" sz="2400" b="0" dirty="0">
                  <a:effectLst/>
                  <a:latin typeface="Times New Roman" panose="02020603050405020304" pitchFamily="18" charset="0"/>
                  <a:ea typeface="Times New Roman" panose="02020603050405020304" pitchFamily="18" charset="0"/>
                </a:rPr>
                <a:t>4.2.2 </a:t>
              </a:r>
              <a:r>
                <a:rPr lang="en-US" sz="2400" b="0" dirty="0" err="1">
                  <a:effectLst/>
                  <a:latin typeface="Times New Roman" panose="02020603050405020304" pitchFamily="18" charset="0"/>
                  <a:ea typeface="Times New Roman" panose="02020603050405020304" pitchFamily="18" charset="0"/>
                </a:rPr>
                <a:t>Bảng</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số</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liệu</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khóa</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học</a:t>
              </a:r>
              <a:r>
                <a:rPr lang="en-US" sz="2400" b="0" dirty="0">
                  <a:effectLst/>
                  <a:latin typeface="Times New Roman" panose="02020603050405020304" pitchFamily="18" charset="0"/>
                  <a:ea typeface="Times New Roman" panose="02020603050405020304" pitchFamily="18" charset="0"/>
                </a:rPr>
                <a:t>: (course)</a:t>
              </a:r>
              <a:endParaRPr lang="en-US" sz="2400" b="1" dirty="0">
                <a:effectLst/>
                <a:latin typeface="Times New Roman" panose="02020603050405020304" pitchFamily="18" charset="0"/>
                <a:ea typeface="Times New Roman" panose="02020603050405020304" pitchFamily="18" charset="0"/>
              </a:endParaRPr>
            </a:p>
          </p:txBody>
        </p:sp>
      </p:grpSp>
      <p:sp>
        <p:nvSpPr>
          <p:cNvPr id="15" name="TextBox 14">
            <a:extLst>
              <a:ext uri="{FF2B5EF4-FFF2-40B4-BE49-F238E27FC236}">
                <a16:creationId xmlns:a16="http://schemas.microsoft.com/office/drawing/2014/main" id="{81BFC1FA-694B-43EF-3FD1-80AC245E1B5A}"/>
              </a:ext>
            </a:extLst>
          </p:cNvPr>
          <p:cNvSpPr txBox="1"/>
          <p:nvPr/>
        </p:nvSpPr>
        <p:spPr>
          <a:xfrm>
            <a:off x="6019800" y="8323095"/>
            <a:ext cx="4648200" cy="524567"/>
          </a:xfrm>
          <a:prstGeom prst="rect">
            <a:avLst/>
          </a:prstGeom>
          <a:noFill/>
        </p:spPr>
        <p:txBody>
          <a:bodyPr wrap="square">
            <a:spAutoFit/>
          </a:body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4.2.2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7" name="Object 16">
            <a:extLst>
              <a:ext uri="{FF2B5EF4-FFF2-40B4-BE49-F238E27FC236}">
                <a16:creationId xmlns:a16="http://schemas.microsoft.com/office/drawing/2014/main" id="{35CE3CFA-D714-8847-80B4-A1AE43C26A13}"/>
              </a:ext>
            </a:extLst>
          </p:cNvPr>
          <p:cNvGraphicFramePr>
            <a:graphicFrameLocks noChangeAspect="1"/>
          </p:cNvGraphicFramePr>
          <p:nvPr>
            <p:extLst>
              <p:ext uri="{D42A27DB-BD31-4B8C-83A1-F6EECF244321}">
                <p14:modId xmlns:p14="http://schemas.microsoft.com/office/powerpoint/2010/main" val="1747666780"/>
              </p:ext>
            </p:extLst>
          </p:nvPr>
        </p:nvGraphicFramePr>
        <p:xfrm>
          <a:off x="3957602" y="3034092"/>
          <a:ext cx="9259888" cy="3781425"/>
        </p:xfrm>
        <a:graphic>
          <a:graphicData uri="http://schemas.openxmlformats.org/presentationml/2006/ole">
            <mc:AlternateContent xmlns:mc="http://schemas.openxmlformats.org/markup-compatibility/2006">
              <mc:Choice xmlns:v="urn:schemas-microsoft-com:vml" Requires="v">
                <p:oleObj name="Document" r:id="rId9" imgW="5969275" imgH="2390943" progId="Word.Document.12">
                  <p:embed/>
                </p:oleObj>
              </mc:Choice>
              <mc:Fallback>
                <p:oleObj name="Document" r:id="rId9" imgW="5969275" imgH="2390943" progId="Word.Document.12">
                  <p:embed/>
                  <p:pic>
                    <p:nvPicPr>
                      <p:cNvPr id="0" name=""/>
                      <p:cNvPicPr/>
                      <p:nvPr/>
                    </p:nvPicPr>
                    <p:blipFill>
                      <a:blip r:embed="rId10"/>
                      <a:stretch>
                        <a:fillRect/>
                      </a:stretch>
                    </p:blipFill>
                    <p:spPr>
                      <a:xfrm>
                        <a:off x="3957602" y="3034092"/>
                        <a:ext cx="9259888" cy="3781425"/>
                      </a:xfrm>
                      <a:prstGeom prst="rect">
                        <a:avLst/>
                      </a:prstGeom>
                    </p:spPr>
                  </p:pic>
                </p:oleObj>
              </mc:Fallback>
            </mc:AlternateContent>
          </a:graphicData>
        </a:graphic>
      </p:graphicFrame>
    </p:spTree>
    <p:extLst>
      <p:ext uri="{BB962C8B-B14F-4D97-AF65-F5344CB8AC3E}">
        <p14:creationId xmlns:p14="http://schemas.microsoft.com/office/powerpoint/2010/main" val="19279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4749971" y="5544806"/>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1253208" y="1526513"/>
            <a:ext cx="13490137" cy="8036586"/>
            <a:chOff x="-154381" y="-1133616"/>
            <a:chExt cx="4921237" cy="2931771"/>
          </a:xfrm>
        </p:grpSpPr>
        <p:sp>
          <p:nvSpPr>
            <p:cNvPr id="10" name="Freeform 6">
              <a:extLst>
                <a:ext uri="{FF2B5EF4-FFF2-40B4-BE49-F238E27FC236}">
                  <a16:creationId xmlns:a16="http://schemas.microsoft.com/office/drawing/2014/main" id="{EBC76F3A-B69F-F000-D646-80A2C7663211}"/>
                </a:ext>
              </a:extLst>
            </p:cNvPr>
            <p:cNvSpPr/>
            <p:nvPr/>
          </p:nvSpPr>
          <p:spPr>
            <a:xfrm>
              <a:off x="-154381" y="-1133616"/>
              <a:ext cx="4921237" cy="2931771"/>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pPr marL="0" marR="0"/>
              <a:r>
                <a:rPr lang="en-US" sz="2400" b="0" dirty="0">
                  <a:effectLst/>
                  <a:latin typeface="Times New Roman" panose="02020603050405020304" pitchFamily="18" charset="0"/>
                  <a:ea typeface="Times New Roman" panose="02020603050405020304" pitchFamily="18" charset="0"/>
                </a:rPr>
                <a:t>4.2.3 </a:t>
              </a:r>
              <a:r>
                <a:rPr lang="en-US" sz="2400" b="0" dirty="0" err="1">
                  <a:effectLst/>
                  <a:latin typeface="Times New Roman" panose="02020603050405020304" pitchFamily="18" charset="0"/>
                  <a:ea typeface="Times New Roman" panose="02020603050405020304" pitchFamily="18" charset="0"/>
                </a:rPr>
                <a:t>Bảng</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dữ</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liệu</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điểm</a:t>
              </a:r>
              <a:r>
                <a:rPr lang="en-US" sz="2400" b="0" dirty="0">
                  <a:effectLst/>
                  <a:latin typeface="Times New Roman" panose="02020603050405020304" pitchFamily="18" charset="0"/>
                  <a:ea typeface="Times New Roman" panose="02020603050405020304" pitchFamily="18" charset="0"/>
                </a:rPr>
                <a:t>: (score)</a:t>
              </a:r>
              <a:endParaRPr lang="en-US" sz="2400" b="1" dirty="0">
                <a:effectLst/>
                <a:latin typeface="Times New Roman" panose="02020603050405020304" pitchFamily="18" charset="0"/>
                <a:ea typeface="Times New Roman" panose="02020603050405020304" pitchFamily="18" charset="0"/>
              </a:endParaRPr>
            </a:p>
          </p:txBody>
        </p:sp>
      </p:grpSp>
      <p:sp>
        <p:nvSpPr>
          <p:cNvPr id="15" name="TextBox 14">
            <a:extLst>
              <a:ext uri="{FF2B5EF4-FFF2-40B4-BE49-F238E27FC236}">
                <a16:creationId xmlns:a16="http://schemas.microsoft.com/office/drawing/2014/main" id="{81BFC1FA-694B-43EF-3FD1-80AC245E1B5A}"/>
              </a:ext>
            </a:extLst>
          </p:cNvPr>
          <p:cNvSpPr txBox="1"/>
          <p:nvPr/>
        </p:nvSpPr>
        <p:spPr>
          <a:xfrm>
            <a:off x="6019800" y="8323095"/>
            <a:ext cx="4648200" cy="524567"/>
          </a:xfrm>
          <a:prstGeom prst="rect">
            <a:avLst/>
          </a:prstGeom>
          <a:noFill/>
        </p:spPr>
        <p:txBody>
          <a:bodyPr wrap="square">
            <a:spAutoFit/>
          </a:body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Bảng</a:t>
            </a:r>
            <a:r>
              <a:rPr lang="en-US" sz="2400" dirty="0">
                <a:effectLst/>
                <a:latin typeface="Times New Roman" panose="02020603050405020304" pitchFamily="18" charset="0"/>
                <a:ea typeface="Calibri" panose="020F0502020204030204" pitchFamily="34" charset="0"/>
              </a:rPr>
              <a:t> 4.2.3 : </a:t>
            </a:r>
            <a:r>
              <a:rPr lang="en-US" sz="2400" dirty="0" err="1">
                <a:effectLst/>
                <a:latin typeface="Times New Roman" panose="02020603050405020304" pitchFamily="18" charset="0"/>
                <a:ea typeface="Calibri" panose="020F0502020204030204" pitchFamily="34" charset="0"/>
              </a:rPr>
              <a:t>Bảng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dữ</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liệu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điểm</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8" name="Object 7">
            <a:extLst>
              <a:ext uri="{FF2B5EF4-FFF2-40B4-BE49-F238E27FC236}">
                <a16:creationId xmlns:a16="http://schemas.microsoft.com/office/drawing/2014/main" id="{131392B3-2A0A-3B61-5F75-31156127B451}"/>
              </a:ext>
            </a:extLst>
          </p:cNvPr>
          <p:cNvGraphicFramePr>
            <a:graphicFrameLocks noChangeAspect="1"/>
          </p:cNvGraphicFramePr>
          <p:nvPr>
            <p:extLst>
              <p:ext uri="{D42A27DB-BD31-4B8C-83A1-F6EECF244321}">
                <p14:modId xmlns:p14="http://schemas.microsoft.com/office/powerpoint/2010/main" val="1015662336"/>
              </p:ext>
            </p:extLst>
          </p:nvPr>
        </p:nvGraphicFramePr>
        <p:xfrm>
          <a:off x="3038475" y="2787650"/>
          <a:ext cx="9880600" cy="5221288"/>
        </p:xfrm>
        <a:graphic>
          <a:graphicData uri="http://schemas.openxmlformats.org/presentationml/2006/ole">
            <mc:AlternateContent xmlns:mc="http://schemas.openxmlformats.org/markup-compatibility/2006">
              <mc:Choice xmlns:v="urn:schemas-microsoft-com:vml" Requires="v">
                <p:oleObj name="Document" r:id="rId9" imgW="5969275" imgH="3157400" progId="Word.Document.12">
                  <p:embed/>
                </p:oleObj>
              </mc:Choice>
              <mc:Fallback>
                <p:oleObj name="Document" r:id="rId9" imgW="5969275" imgH="3157400" progId="Word.Document.12">
                  <p:embed/>
                  <p:pic>
                    <p:nvPicPr>
                      <p:cNvPr id="0" name=""/>
                      <p:cNvPicPr/>
                      <p:nvPr/>
                    </p:nvPicPr>
                    <p:blipFill>
                      <a:blip r:embed="rId10"/>
                      <a:stretch>
                        <a:fillRect/>
                      </a:stretch>
                    </p:blipFill>
                    <p:spPr>
                      <a:xfrm>
                        <a:off x="3038475" y="2787650"/>
                        <a:ext cx="9880600" cy="5221288"/>
                      </a:xfrm>
                      <a:prstGeom prst="rect">
                        <a:avLst/>
                      </a:prstGeom>
                    </p:spPr>
                  </p:pic>
                </p:oleObj>
              </mc:Fallback>
            </mc:AlternateContent>
          </a:graphicData>
        </a:graphic>
      </p:graphicFrame>
    </p:spTree>
    <p:extLst>
      <p:ext uri="{BB962C8B-B14F-4D97-AF65-F5344CB8AC3E}">
        <p14:creationId xmlns:p14="http://schemas.microsoft.com/office/powerpoint/2010/main" val="393601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4749971" y="5544806"/>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1253208" y="1526513"/>
            <a:ext cx="13490137" cy="8036586"/>
            <a:chOff x="-154381" y="-1133616"/>
            <a:chExt cx="4921237" cy="2931771"/>
          </a:xfrm>
        </p:grpSpPr>
        <p:sp>
          <p:nvSpPr>
            <p:cNvPr id="10" name="Freeform 6">
              <a:extLst>
                <a:ext uri="{FF2B5EF4-FFF2-40B4-BE49-F238E27FC236}">
                  <a16:creationId xmlns:a16="http://schemas.microsoft.com/office/drawing/2014/main" id="{EBC76F3A-B69F-F000-D646-80A2C7663211}"/>
                </a:ext>
              </a:extLst>
            </p:cNvPr>
            <p:cNvSpPr/>
            <p:nvPr/>
          </p:nvSpPr>
          <p:spPr>
            <a:xfrm>
              <a:off x="-154381" y="-1133616"/>
              <a:ext cx="4921237" cy="2931771"/>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pPr marL="0" marR="0"/>
              <a:r>
                <a:rPr lang="en-US" sz="2400" b="0" dirty="0">
                  <a:effectLst/>
                  <a:latin typeface="Times New Roman" panose="02020603050405020304" pitchFamily="18" charset="0"/>
                  <a:ea typeface="Times New Roman" panose="02020603050405020304" pitchFamily="18" charset="0"/>
                </a:rPr>
                <a:t>4.2.4 </a:t>
              </a:r>
              <a:r>
                <a:rPr lang="en-US" sz="2400" b="0" dirty="0" err="1">
                  <a:effectLst/>
                  <a:latin typeface="Times New Roman" panose="02020603050405020304" pitchFamily="18" charset="0"/>
                  <a:ea typeface="Times New Roman" panose="02020603050405020304" pitchFamily="18" charset="0"/>
                </a:rPr>
                <a:t>Bảng</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dữ</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liệu</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đăng</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nhập</a:t>
              </a:r>
              <a:r>
                <a:rPr lang="en-US" sz="2400" b="0" dirty="0">
                  <a:effectLst/>
                  <a:latin typeface="Times New Roman" panose="02020603050405020304" pitchFamily="18" charset="0"/>
                  <a:ea typeface="Times New Roman" panose="02020603050405020304" pitchFamily="18" charset="0"/>
                </a:rPr>
                <a:t>: (user)</a:t>
              </a:r>
              <a:endParaRPr lang="en-US" sz="2400" b="1" dirty="0">
                <a:effectLst/>
                <a:latin typeface="Times New Roman" panose="02020603050405020304" pitchFamily="18" charset="0"/>
                <a:ea typeface="Times New Roman" panose="02020603050405020304" pitchFamily="18" charset="0"/>
              </a:endParaRPr>
            </a:p>
          </p:txBody>
        </p:sp>
      </p:grpSp>
      <p:sp>
        <p:nvSpPr>
          <p:cNvPr id="15" name="TextBox 14">
            <a:extLst>
              <a:ext uri="{FF2B5EF4-FFF2-40B4-BE49-F238E27FC236}">
                <a16:creationId xmlns:a16="http://schemas.microsoft.com/office/drawing/2014/main" id="{81BFC1FA-694B-43EF-3FD1-80AC245E1B5A}"/>
              </a:ext>
            </a:extLst>
          </p:cNvPr>
          <p:cNvSpPr txBox="1"/>
          <p:nvPr/>
        </p:nvSpPr>
        <p:spPr>
          <a:xfrm>
            <a:off x="6019800" y="8323095"/>
            <a:ext cx="5029200" cy="524567"/>
          </a:xfrm>
          <a:prstGeom prst="rect">
            <a:avLst/>
          </a:prstGeom>
          <a:noFill/>
        </p:spPr>
        <p:txBody>
          <a:bodyPr wrap="square">
            <a:spAutoFit/>
          </a:bodyPr>
          <a:lstStyle/>
          <a:p>
            <a:pPr marL="0" marR="0">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rPr>
              <a:t>Bảng</a:t>
            </a:r>
            <a:r>
              <a:rPr lang="en-US" sz="2400" dirty="0">
                <a:effectLst/>
                <a:latin typeface="Times New Roman" panose="02020603050405020304" pitchFamily="18" charset="0"/>
                <a:ea typeface="Calibri" panose="020F0502020204030204" pitchFamily="34" charset="0"/>
              </a:rPr>
              <a:t> 4.2.4 : </a:t>
            </a:r>
            <a:r>
              <a:rPr lang="en-US" sz="2400" dirty="0" err="1">
                <a:effectLst/>
                <a:latin typeface="Times New Roman" panose="02020603050405020304" pitchFamily="18" charset="0"/>
                <a:ea typeface="Calibri" panose="020F0502020204030204" pitchFamily="34" charset="0"/>
              </a:rPr>
              <a:t>Bảng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dữ</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liệu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đăng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nhập</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6" name="Object 5">
            <a:extLst>
              <a:ext uri="{FF2B5EF4-FFF2-40B4-BE49-F238E27FC236}">
                <a16:creationId xmlns:a16="http://schemas.microsoft.com/office/drawing/2014/main" id="{793DE802-F919-2406-6F68-F5F9035A486A}"/>
              </a:ext>
            </a:extLst>
          </p:cNvPr>
          <p:cNvGraphicFramePr>
            <a:graphicFrameLocks noChangeAspect="1"/>
          </p:cNvGraphicFramePr>
          <p:nvPr>
            <p:extLst>
              <p:ext uri="{D42A27DB-BD31-4B8C-83A1-F6EECF244321}">
                <p14:modId xmlns:p14="http://schemas.microsoft.com/office/powerpoint/2010/main" val="2186322190"/>
              </p:ext>
            </p:extLst>
          </p:nvPr>
        </p:nvGraphicFramePr>
        <p:xfrm>
          <a:off x="2895600" y="2933700"/>
          <a:ext cx="10450774" cy="4800600"/>
        </p:xfrm>
        <a:graphic>
          <a:graphicData uri="http://schemas.openxmlformats.org/presentationml/2006/ole">
            <mc:AlternateContent xmlns:mc="http://schemas.openxmlformats.org/markup-compatibility/2006">
              <mc:Choice xmlns:v="urn:schemas-microsoft-com:vml" Requires="v">
                <p:oleObj name="Document" r:id="rId9" imgW="5969275" imgH="2832936" progId="Word.Document.12">
                  <p:embed/>
                </p:oleObj>
              </mc:Choice>
              <mc:Fallback>
                <p:oleObj name="Document" r:id="rId9" imgW="5969275" imgH="2832936" progId="Word.Document.12">
                  <p:embed/>
                  <p:pic>
                    <p:nvPicPr>
                      <p:cNvPr id="0" name=""/>
                      <p:cNvPicPr/>
                      <p:nvPr/>
                    </p:nvPicPr>
                    <p:blipFill>
                      <a:blip r:embed="rId10"/>
                      <a:stretch>
                        <a:fillRect/>
                      </a:stretch>
                    </p:blipFill>
                    <p:spPr>
                      <a:xfrm>
                        <a:off x="2895600" y="2933700"/>
                        <a:ext cx="10450774" cy="4800600"/>
                      </a:xfrm>
                      <a:prstGeom prst="rect">
                        <a:avLst/>
                      </a:prstGeom>
                    </p:spPr>
                  </p:pic>
                </p:oleObj>
              </mc:Fallback>
            </mc:AlternateContent>
          </a:graphicData>
        </a:graphic>
      </p:graphicFrame>
    </p:spTree>
    <p:extLst>
      <p:ext uri="{BB962C8B-B14F-4D97-AF65-F5344CB8AC3E}">
        <p14:creationId xmlns:p14="http://schemas.microsoft.com/office/powerpoint/2010/main" val="380038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4749971" y="5544806"/>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dirty="0">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1253208" y="1526513"/>
            <a:ext cx="13490137" cy="8036586"/>
            <a:chOff x="-154381" y="-1133616"/>
            <a:chExt cx="4921237" cy="2931771"/>
          </a:xfrm>
        </p:grpSpPr>
        <p:sp>
          <p:nvSpPr>
            <p:cNvPr id="10" name="Freeform 6">
              <a:extLst>
                <a:ext uri="{FF2B5EF4-FFF2-40B4-BE49-F238E27FC236}">
                  <a16:creationId xmlns:a16="http://schemas.microsoft.com/office/drawing/2014/main" id="{EBC76F3A-B69F-F000-D646-80A2C7663211}"/>
                </a:ext>
              </a:extLst>
            </p:cNvPr>
            <p:cNvSpPr/>
            <p:nvPr/>
          </p:nvSpPr>
          <p:spPr>
            <a:xfrm>
              <a:off x="-154381" y="-1133616"/>
              <a:ext cx="4921237" cy="2931771"/>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4.2.5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pointtraining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15" name="TextBox 14">
            <a:extLst>
              <a:ext uri="{FF2B5EF4-FFF2-40B4-BE49-F238E27FC236}">
                <a16:creationId xmlns:a16="http://schemas.microsoft.com/office/drawing/2014/main" id="{81BFC1FA-694B-43EF-3FD1-80AC245E1B5A}"/>
              </a:ext>
            </a:extLst>
          </p:cNvPr>
          <p:cNvSpPr txBox="1"/>
          <p:nvPr/>
        </p:nvSpPr>
        <p:spPr>
          <a:xfrm>
            <a:off x="5259758" y="7826719"/>
            <a:ext cx="6324600" cy="524567"/>
          </a:xfrm>
          <a:prstGeom prst="rect">
            <a:avLst/>
          </a:prstGeom>
          <a:noFill/>
        </p:spPr>
        <p:txBody>
          <a:bodyPr wrap="square">
            <a:spAutoFit/>
          </a:bodyPr>
          <a:lstStyle/>
          <a:p>
            <a:pPr marL="0" marR="0" algn="ctr">
              <a:lnSpc>
                <a:spcPct val="130000"/>
              </a:lnSpc>
              <a:spcBef>
                <a:spcPts val="0"/>
              </a:spcBef>
              <a:spcAft>
                <a:spcPts val="1000"/>
              </a:spcAft>
              <a:tabLst>
                <a:tab pos="866775" algn="l"/>
              </a:tabLst>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4.2.5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85C969C5-13B5-AD41-A539-661589130253}"/>
              </a:ext>
            </a:extLst>
          </p:cNvPr>
          <p:cNvGraphicFramePr>
            <a:graphicFrameLocks noChangeAspect="1"/>
          </p:cNvGraphicFramePr>
          <p:nvPr>
            <p:extLst>
              <p:ext uri="{D42A27DB-BD31-4B8C-83A1-F6EECF244321}">
                <p14:modId xmlns:p14="http://schemas.microsoft.com/office/powerpoint/2010/main" val="3704818672"/>
              </p:ext>
            </p:extLst>
          </p:nvPr>
        </p:nvGraphicFramePr>
        <p:xfrm>
          <a:off x="3995702" y="3557946"/>
          <a:ext cx="9256486" cy="4049712"/>
        </p:xfrm>
        <a:graphic>
          <a:graphicData uri="http://schemas.openxmlformats.org/presentationml/2006/ole">
            <mc:AlternateContent xmlns:mc="http://schemas.openxmlformats.org/markup-compatibility/2006">
              <mc:Choice xmlns:v="urn:schemas-microsoft-com:vml" Requires="v">
                <p:oleObj name="Document" r:id="rId9" imgW="5969275" imgH="2615184" progId="Word.Document.12">
                  <p:embed/>
                </p:oleObj>
              </mc:Choice>
              <mc:Fallback>
                <p:oleObj name="Document" r:id="rId9" imgW="5969275" imgH="2615184" progId="Word.Document.12">
                  <p:embed/>
                  <p:pic>
                    <p:nvPicPr>
                      <p:cNvPr id="5" name="Object 4">
                        <a:extLst>
                          <a:ext uri="{FF2B5EF4-FFF2-40B4-BE49-F238E27FC236}">
                            <a16:creationId xmlns:a16="http://schemas.microsoft.com/office/drawing/2014/main" id="{AD5441FC-D316-40D5-8D6E-E7CAC0F7A035}"/>
                          </a:ext>
                        </a:extLst>
                      </p:cNvPr>
                      <p:cNvPicPr/>
                      <p:nvPr/>
                    </p:nvPicPr>
                    <p:blipFill>
                      <a:blip r:embed="rId10"/>
                      <a:stretch>
                        <a:fillRect/>
                      </a:stretch>
                    </p:blipFill>
                    <p:spPr>
                      <a:xfrm>
                        <a:off x="3995702" y="3557946"/>
                        <a:ext cx="9256486" cy="4049712"/>
                      </a:xfrm>
                      <a:prstGeom prst="rect">
                        <a:avLst/>
                      </a:prstGeom>
                    </p:spPr>
                  </p:pic>
                </p:oleObj>
              </mc:Fallback>
            </mc:AlternateContent>
          </a:graphicData>
        </a:graphic>
      </p:graphicFrame>
    </p:spTree>
    <p:extLst>
      <p:ext uri="{BB962C8B-B14F-4D97-AF65-F5344CB8AC3E}">
        <p14:creationId xmlns:p14="http://schemas.microsoft.com/office/powerpoint/2010/main" val="68077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4749971" y="5544806"/>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1253208" y="1526513"/>
            <a:ext cx="13490137" cy="8036586"/>
            <a:chOff x="-154381" y="-1133616"/>
            <a:chExt cx="4921237" cy="2931771"/>
          </a:xfrm>
        </p:grpSpPr>
        <p:sp>
          <p:nvSpPr>
            <p:cNvPr id="10" name="Freeform 6">
              <a:extLst>
                <a:ext uri="{FF2B5EF4-FFF2-40B4-BE49-F238E27FC236}">
                  <a16:creationId xmlns:a16="http://schemas.microsoft.com/office/drawing/2014/main" id="{EBC76F3A-B69F-F000-D646-80A2C7663211}"/>
                </a:ext>
              </a:extLst>
            </p:cNvPr>
            <p:cNvSpPr/>
            <p:nvPr/>
          </p:nvSpPr>
          <p:spPr>
            <a:xfrm>
              <a:off x="-154381" y="-1133616"/>
              <a:ext cx="4921237" cy="2931771"/>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pPr marL="0" marR="0">
                <a:lnSpc>
                  <a:spcPct val="130000"/>
                </a:lnSpc>
                <a:spcBef>
                  <a:spcPts val="0"/>
                </a:spcBef>
                <a:spcAft>
                  <a:spcPts val="0"/>
                </a:spcAft>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4.3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CSDL</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5" name="TextBox 14">
            <a:extLst>
              <a:ext uri="{FF2B5EF4-FFF2-40B4-BE49-F238E27FC236}">
                <a16:creationId xmlns:a16="http://schemas.microsoft.com/office/drawing/2014/main" id="{81BFC1FA-694B-43EF-3FD1-80AC245E1B5A}"/>
              </a:ext>
            </a:extLst>
          </p:cNvPr>
          <p:cNvSpPr txBox="1"/>
          <p:nvPr/>
        </p:nvSpPr>
        <p:spPr>
          <a:xfrm>
            <a:off x="5163549" y="8626367"/>
            <a:ext cx="7239001" cy="524567"/>
          </a:xfrm>
          <a:prstGeom prst="rect">
            <a:avLst/>
          </a:prstGeom>
          <a:noFill/>
        </p:spPr>
        <p:txBody>
          <a:bodyPr wrap="square">
            <a:spAutoFit/>
          </a:bodyPr>
          <a:lstStyle/>
          <a:p>
            <a:pPr marL="0" marR="0">
              <a:lnSpc>
                <a:spcPct val="130000"/>
              </a:lnSpc>
              <a:spcBef>
                <a:spcPts val="0"/>
              </a:spcBef>
              <a:spcAft>
                <a:spcPts val="100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4.3.1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CSDL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BA736F8-E961-7A27-116E-088115D77CA3}"/>
              </a:ext>
            </a:extLst>
          </p:cNvPr>
          <p:cNvPicPr>
            <a:picLocks noChangeAspect="1"/>
          </p:cNvPicPr>
          <p:nvPr/>
        </p:nvPicPr>
        <p:blipFill>
          <a:blip r:embed="rId9"/>
          <a:stretch>
            <a:fillRect/>
          </a:stretch>
        </p:blipFill>
        <p:spPr>
          <a:xfrm>
            <a:off x="3957602" y="2705100"/>
            <a:ext cx="8691598" cy="5509101"/>
          </a:xfrm>
          <a:prstGeom prst="rect">
            <a:avLst/>
          </a:prstGeom>
        </p:spPr>
      </p:pic>
    </p:spTree>
    <p:extLst>
      <p:ext uri="{BB962C8B-B14F-4D97-AF65-F5344CB8AC3E}">
        <p14:creationId xmlns:p14="http://schemas.microsoft.com/office/powerpoint/2010/main" val="353488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3848720" y="6055702"/>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2438400" y="4012391"/>
            <a:ext cx="13106400" cy="1131109"/>
            <a:chOff x="277980" y="-226760"/>
            <a:chExt cx="4781249" cy="412632"/>
          </a:xfrm>
        </p:grpSpPr>
        <p:sp>
          <p:nvSpPr>
            <p:cNvPr id="10" name="Freeform 6">
              <a:extLst>
                <a:ext uri="{FF2B5EF4-FFF2-40B4-BE49-F238E27FC236}">
                  <a16:creationId xmlns:a16="http://schemas.microsoft.com/office/drawing/2014/main" id="{EBC76F3A-B69F-F000-D646-80A2C7663211}"/>
                </a:ext>
              </a:extLst>
            </p:cNvPr>
            <p:cNvSpPr/>
            <p:nvPr/>
          </p:nvSpPr>
          <p:spPr>
            <a:xfrm>
              <a:off x="277980" y="-226760"/>
              <a:ext cx="4781249" cy="412632"/>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r>
                <a:rPr lang="vi-VN"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Chương </a:t>
              </a:r>
              <a:r>
                <a:rPr lang="en-US"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5</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Hình</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ảnh</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demo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chương</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trình</a:t>
              </a:r>
              <a:endParaRPr lang="en-US"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25300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60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60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b="0" dirty="0">
                <a:effectLst/>
                <a:latin typeface="Times New Roman" panose="02020603050405020304" pitchFamily="18" charset="0"/>
                <a:ea typeface="Times New Roman" panose="02020603050405020304" pitchFamily="18" charset="0"/>
              </a:rPr>
              <a:t>5.1 </a:t>
            </a:r>
            <a:r>
              <a:rPr lang="en-US" sz="2400" b="0" dirty="0" err="1">
                <a:effectLst/>
                <a:latin typeface="Times New Roman" panose="02020603050405020304" pitchFamily="18" charset="0"/>
                <a:ea typeface="Times New Roman" panose="02020603050405020304" pitchFamily="18" charset="0"/>
              </a:rPr>
              <a:t>Đăng</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nhập</a:t>
            </a:r>
            <a:endParaRPr lang="en-US" sz="2400" b="1" dirty="0">
              <a:effectLst/>
              <a:latin typeface="Times New Roman" panose="02020603050405020304" pitchFamily="18" charset="0"/>
              <a:ea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7458631" y="8798773"/>
            <a:ext cx="3986989"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5.1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AACCD00-FB30-3DE1-25F2-40D97F187B70}"/>
              </a:ext>
            </a:extLst>
          </p:cNvPr>
          <p:cNvPicPr>
            <a:picLocks noChangeAspect="1"/>
          </p:cNvPicPr>
          <p:nvPr/>
        </p:nvPicPr>
        <p:blipFill>
          <a:blip r:embed="rId5"/>
          <a:stretch>
            <a:fillRect/>
          </a:stretch>
        </p:blipFill>
        <p:spPr>
          <a:xfrm>
            <a:off x="3352800" y="1630134"/>
            <a:ext cx="11249675" cy="6490891"/>
          </a:xfrm>
          <a:prstGeom prst="rect">
            <a:avLst/>
          </a:prstGeom>
        </p:spPr>
      </p:pic>
    </p:spTree>
    <p:extLst>
      <p:ext uri="{BB962C8B-B14F-4D97-AF65-F5344CB8AC3E}">
        <p14:creationId xmlns:p14="http://schemas.microsoft.com/office/powerpoint/2010/main" val="1725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10012" y="526182"/>
            <a:ext cx="9009410" cy="514985"/>
            <a:chOff x="0" y="0"/>
            <a:chExt cx="3286657" cy="695693"/>
          </a:xfrm>
        </p:grpSpPr>
        <p:sp>
          <p:nvSpPr>
            <p:cNvPr id="4" name="Freeform 4"/>
            <p:cNvSpPr/>
            <p:nvPr/>
          </p:nvSpPr>
          <p:spPr>
            <a:xfrm>
              <a:off x="0" y="0"/>
              <a:ext cx="3286657" cy="695693"/>
            </a:xfrm>
            <a:custGeom>
              <a:avLst/>
              <a:gdLst/>
              <a:ahLst/>
              <a:cxnLst/>
              <a:rect l="l" t="t" r="r" b="b"/>
              <a:pathLst>
                <a:path w="3286657" h="695693">
                  <a:moveTo>
                    <a:pt x="0" y="0"/>
                  </a:moveTo>
                  <a:lnTo>
                    <a:pt x="3286657" y="0"/>
                  </a:lnTo>
                  <a:lnTo>
                    <a:pt x="3286657" y="695693"/>
                  </a:lnTo>
                  <a:lnTo>
                    <a:pt x="0" y="695693"/>
                  </a:lnTo>
                  <a:close/>
                </a:path>
              </a:pathLst>
            </a:custGeom>
            <a:solidFill>
              <a:srgbClr val="FFFFFF"/>
            </a:solidFill>
          </p:spPr>
          <p:txBody>
            <a:bodyPr/>
            <a:lstStyle/>
            <a:p>
              <a:endParaRPr lang="en-US" dirty="0"/>
            </a:p>
          </p:txBody>
        </p:sp>
      </p:grpSp>
      <p:grpSp>
        <p:nvGrpSpPr>
          <p:cNvPr id="5" name="Group 5"/>
          <p:cNvGrpSpPr/>
          <p:nvPr/>
        </p:nvGrpSpPr>
        <p:grpSpPr>
          <a:xfrm>
            <a:off x="910012" y="1459002"/>
            <a:ext cx="9009410" cy="5787794"/>
            <a:chOff x="0" y="0"/>
            <a:chExt cx="3286657" cy="2111403"/>
          </a:xfrm>
        </p:grpSpPr>
        <p:sp>
          <p:nvSpPr>
            <p:cNvPr id="6" name="Freeform 6"/>
            <p:cNvSpPr/>
            <p:nvPr/>
          </p:nvSpPr>
          <p:spPr>
            <a:xfrm>
              <a:off x="0" y="0"/>
              <a:ext cx="3286657" cy="2111403"/>
            </a:xfrm>
            <a:custGeom>
              <a:avLst/>
              <a:gdLst/>
              <a:ahLst/>
              <a:cxnLst/>
              <a:rect l="l" t="t" r="r" b="b"/>
              <a:pathLst>
                <a:path w="3286657" h="2111403">
                  <a:moveTo>
                    <a:pt x="0" y="0"/>
                  </a:moveTo>
                  <a:lnTo>
                    <a:pt x="3286657" y="0"/>
                  </a:lnTo>
                  <a:lnTo>
                    <a:pt x="3286657" y="2111403"/>
                  </a:lnTo>
                  <a:lnTo>
                    <a:pt x="0" y="2111403"/>
                  </a:lnTo>
                  <a:close/>
                </a:path>
              </a:pathLst>
            </a:custGeom>
            <a:solidFill>
              <a:srgbClr val="FFFFFF"/>
            </a:solidFill>
          </p:spPr>
          <p:txBody>
            <a:bodyPr/>
            <a:lstStyle/>
            <a:p>
              <a:endParaRPr lang="en-US" dirty="0"/>
            </a:p>
          </p:txBody>
        </p:sp>
      </p:grpSp>
      <p:grpSp>
        <p:nvGrpSpPr>
          <p:cNvPr id="7" name="Group 7"/>
          <p:cNvGrpSpPr/>
          <p:nvPr/>
        </p:nvGrpSpPr>
        <p:grpSpPr>
          <a:xfrm>
            <a:off x="10261150" y="657204"/>
            <a:ext cx="7087021" cy="8045795"/>
            <a:chOff x="0" y="0"/>
            <a:chExt cx="2585364" cy="2935128"/>
          </a:xfrm>
        </p:grpSpPr>
        <p:sp>
          <p:nvSpPr>
            <p:cNvPr id="8" name="Freeform 8"/>
            <p:cNvSpPr/>
            <p:nvPr/>
          </p:nvSpPr>
          <p:spPr>
            <a:xfrm>
              <a:off x="0" y="0"/>
              <a:ext cx="2585364" cy="2935128"/>
            </a:xfrm>
            <a:custGeom>
              <a:avLst/>
              <a:gdLst/>
              <a:ahLst/>
              <a:cxnLst/>
              <a:rect l="l" t="t" r="r" b="b"/>
              <a:pathLst>
                <a:path w="2585364" h="2935128">
                  <a:moveTo>
                    <a:pt x="0" y="0"/>
                  </a:moveTo>
                  <a:lnTo>
                    <a:pt x="2585364" y="0"/>
                  </a:lnTo>
                  <a:lnTo>
                    <a:pt x="2585364" y="2935128"/>
                  </a:lnTo>
                  <a:lnTo>
                    <a:pt x="0" y="2935128"/>
                  </a:lnTo>
                  <a:close/>
                </a:path>
              </a:pathLst>
            </a:custGeom>
            <a:solidFill>
              <a:srgbClr val="FFFFFF"/>
            </a:solidFill>
          </p:spPr>
          <p:txBody>
            <a:bodyPr/>
            <a:lstStyle/>
            <a:p>
              <a:endParaRPr lang="en-US"/>
            </a:p>
          </p:txBody>
        </p:sp>
      </p:grpSp>
      <p:sp>
        <p:nvSpPr>
          <p:cNvPr id="11" name="TextBox 11"/>
          <p:cNvSpPr txBox="1"/>
          <p:nvPr/>
        </p:nvSpPr>
        <p:spPr>
          <a:xfrm>
            <a:off x="1057409" y="-29259"/>
            <a:ext cx="7049083" cy="1110882"/>
          </a:xfrm>
          <a:prstGeom prst="rect">
            <a:avLst/>
          </a:prstGeom>
        </p:spPr>
        <p:txBody>
          <a:bodyPr lIns="0" tIns="0" rIns="0" bIns="0" rtlCol="0" anchor="t">
            <a:spAutoFit/>
          </a:bodyPr>
          <a:lstStyle/>
          <a:p>
            <a:pPr marL="0" lvl="0" indent="0">
              <a:lnSpc>
                <a:spcPts val="10800"/>
              </a:lnSpc>
              <a:spcBef>
                <a:spcPct val="0"/>
              </a:spcBef>
            </a:pPr>
            <a:r>
              <a:rPr lang="en-US" sz="2400" dirty="0">
                <a:latin typeface="Times New Roman" panose="02020603050405020304" pitchFamily="18" charset="0"/>
                <a:cs typeface="Times New Roman" panose="02020603050405020304" pitchFamily="18" charset="0"/>
              </a:rPr>
              <a:t>1.1.3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endParaRPr lang="en-US" sz="2400" dirty="0">
              <a:latin typeface="Times New Roman" panose="02020603050405020304" pitchFamily="18" charset="0"/>
              <a:cs typeface="Times New Roman" panose="02020603050405020304" pitchFamily="18" charset="0"/>
            </a:endParaRPr>
          </a:p>
        </p:txBody>
      </p:sp>
      <p:sp>
        <p:nvSpPr>
          <p:cNvPr id="19" name="Freeform 19"/>
          <p:cNvSpPr/>
          <p:nvPr/>
        </p:nvSpPr>
        <p:spPr>
          <a:xfrm>
            <a:off x="15301511" y="-207276"/>
            <a:ext cx="4876557" cy="1728961"/>
          </a:xfrm>
          <a:custGeom>
            <a:avLst/>
            <a:gdLst/>
            <a:ahLst/>
            <a:cxnLst/>
            <a:rect l="l" t="t" r="r" b="b"/>
            <a:pathLst>
              <a:path w="4876557" h="1728961">
                <a:moveTo>
                  <a:pt x="0" y="0"/>
                </a:moveTo>
                <a:lnTo>
                  <a:pt x="4876558" y="0"/>
                </a:lnTo>
                <a:lnTo>
                  <a:pt x="4876558"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20"/>
          <p:cNvSpPr/>
          <p:nvPr/>
        </p:nvSpPr>
        <p:spPr>
          <a:xfrm rot="-10800000">
            <a:off x="8469322" y="9150674"/>
            <a:ext cx="4876557" cy="1728961"/>
          </a:xfrm>
          <a:custGeom>
            <a:avLst/>
            <a:gdLst/>
            <a:ahLst/>
            <a:cxnLst/>
            <a:rect l="l" t="t" r="r" b="b"/>
            <a:pathLst>
              <a:path w="4876557" h="1728961">
                <a:moveTo>
                  <a:pt x="0" y="0"/>
                </a:moveTo>
                <a:lnTo>
                  <a:pt x="4876557" y="0"/>
                </a:lnTo>
                <a:lnTo>
                  <a:pt x="4876557"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a:off x="295787" y="291782"/>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TextBox 26">
            <a:extLst>
              <a:ext uri="{FF2B5EF4-FFF2-40B4-BE49-F238E27FC236}">
                <a16:creationId xmlns:a16="http://schemas.microsoft.com/office/drawing/2014/main" id="{86ED018B-54B1-4AC2-131E-CE928AD8DBEB}"/>
              </a:ext>
            </a:extLst>
          </p:cNvPr>
          <p:cNvSpPr txBox="1"/>
          <p:nvPr/>
        </p:nvSpPr>
        <p:spPr>
          <a:xfrm>
            <a:off x="939829" y="2095500"/>
            <a:ext cx="8070026" cy="4372800"/>
          </a:xfrm>
          <a:prstGeom prst="rect">
            <a:avLst/>
          </a:prstGeom>
          <a:noFill/>
        </p:spPr>
        <p:txBody>
          <a:bodyPr wrap="square">
            <a:spAutoFit/>
          </a:bodyPr>
          <a:lstStyle/>
          <a:p>
            <a:pPr marL="0" marR="0" indent="457200" fontAlgn="base">
              <a:lnSpc>
                <a:spcPct val="130000"/>
              </a:lnSpc>
              <a:spcBef>
                <a:spcPts val="0"/>
              </a:spcBef>
              <a:spcAft>
                <a:spcPts val="0"/>
              </a:spcAft>
            </a:pPr>
            <a:r>
              <a:rPr lang="vi-VN" sz="2400" b="1" kern="0" dirty="0">
                <a:solidFill>
                  <a:srgbClr val="000000"/>
                </a:solidFill>
                <a:effectLst/>
                <a:latin typeface="+mj-lt"/>
                <a:ea typeface="Times New Roman" panose="02020603050405020304" pitchFamily="18" charset="0"/>
                <a:cs typeface="Times New Roman" panose="02020603050405020304" pitchFamily="18" charset="0"/>
              </a:rPr>
              <a:t>Trên windows</a:t>
            </a:r>
            <a:r>
              <a:rPr lang="vi-VN" sz="2400" kern="0" dirty="0">
                <a:solidFill>
                  <a:srgbClr val="000000"/>
                </a:solidFill>
                <a:effectLst/>
                <a:latin typeface="+mj-lt"/>
                <a:ea typeface="Times New Roman" panose="02020603050405020304" pitchFamily="18" charset="0"/>
                <a:cs typeface="Times New Roman" panose="02020603050405020304" pitchFamily="18" charset="0"/>
              </a:rPr>
              <a:t>: C# với framework .NET được dùng để tạo ra các ứng dụng trên Windows như Microsoft Office, Visual Studio, Skype, Photoshop,...</a:t>
            </a:r>
            <a:endParaRPr lang="en-US" sz="2400" kern="100" dirty="0">
              <a:effectLst/>
              <a:latin typeface="+mj-lt"/>
              <a:ea typeface="Calibri" panose="020F0502020204030204" pitchFamily="34" charset="0"/>
              <a:cs typeface="Times New Roman" panose="02020603050405020304" pitchFamily="18" charset="0"/>
            </a:endParaRPr>
          </a:p>
          <a:p>
            <a:pPr marL="0" marR="0" indent="457200" fontAlgn="base">
              <a:lnSpc>
                <a:spcPct val="130000"/>
              </a:lnSpc>
              <a:spcBef>
                <a:spcPts val="0"/>
              </a:spcBef>
              <a:spcAft>
                <a:spcPts val="0"/>
              </a:spcAft>
            </a:pPr>
            <a:r>
              <a:rPr lang="vi-VN" sz="2400" b="1" kern="0" dirty="0">
                <a:solidFill>
                  <a:srgbClr val="000000"/>
                </a:solidFill>
                <a:effectLst/>
                <a:latin typeface="+mj-lt"/>
                <a:ea typeface="Times New Roman" panose="02020603050405020304" pitchFamily="18" charset="0"/>
                <a:cs typeface="Times New Roman" panose="02020603050405020304" pitchFamily="18" charset="0"/>
              </a:rPr>
              <a:t>Trên Web</a:t>
            </a:r>
            <a:r>
              <a:rPr lang="vi-VN" sz="2400" kern="0" dirty="0">
                <a:solidFill>
                  <a:srgbClr val="000000"/>
                </a:solidFill>
                <a:effectLst/>
                <a:latin typeface="+mj-lt"/>
                <a:ea typeface="Times New Roman" panose="02020603050405020304" pitchFamily="18" charset="0"/>
                <a:cs typeface="Times New Roman" panose="02020603050405020304" pitchFamily="18" charset="0"/>
              </a:rPr>
              <a:t>: C# hỗ trợ lập trình viên tạo các ứng dụng web nhờ sự hỗ trợ của asp.net. Với ngôn ngữ này, các ứng dụng có thể chạy mượt mà trên máy chủ. </a:t>
            </a:r>
            <a:endParaRPr lang="en-US" sz="2400" kern="100" dirty="0">
              <a:effectLst/>
              <a:latin typeface="+mj-lt"/>
              <a:ea typeface="Calibri" panose="020F0502020204030204" pitchFamily="34" charset="0"/>
              <a:cs typeface="Times New Roman" panose="02020603050405020304" pitchFamily="18" charset="0"/>
            </a:endParaRPr>
          </a:p>
          <a:p>
            <a:pPr marL="0" marR="0" indent="457200" fontAlgn="base">
              <a:lnSpc>
                <a:spcPct val="130000"/>
              </a:lnSpc>
              <a:spcBef>
                <a:spcPts val="0"/>
              </a:spcBef>
              <a:spcAft>
                <a:spcPts val="0"/>
              </a:spcAft>
            </a:pPr>
            <a:r>
              <a:rPr lang="vi-VN" sz="2400" b="1" kern="0" dirty="0">
                <a:solidFill>
                  <a:srgbClr val="000000"/>
                </a:solidFill>
                <a:effectLst/>
                <a:latin typeface="+mj-lt"/>
                <a:ea typeface="Times New Roman" panose="02020603050405020304" pitchFamily="18" charset="0"/>
                <a:cs typeface="Times New Roman" panose="02020603050405020304" pitchFamily="18" charset="0"/>
              </a:rPr>
              <a:t>Thành phần, điều khiển</a:t>
            </a:r>
            <a:r>
              <a:rPr lang="vi-VN" sz="2400" kern="0" dirty="0">
                <a:solidFill>
                  <a:srgbClr val="000000"/>
                </a:solidFill>
                <a:effectLst/>
                <a:latin typeface="+mj-lt"/>
                <a:ea typeface="Times New Roman" panose="02020603050405020304" pitchFamily="18" charset="0"/>
                <a:cs typeface="Times New Roman" panose="02020603050405020304" pitchFamily="18" charset="0"/>
              </a:rPr>
              <a:t>:  C# còn được ứng dụng trong xây dựng nhiều thành phần của máy chủ. Đây là một trong các ứng dụng quan trọng của ngôn ngữ lập trình C#.</a:t>
            </a:r>
            <a:endParaRPr lang="en-US" sz="2400" kern="100" dirty="0">
              <a:effectLst/>
              <a:latin typeface="+mj-lt"/>
              <a:ea typeface="Calibri" panose="020F0502020204030204" pitchFamily="34" charset="0"/>
              <a:cs typeface="Times New Roman" panose="02020603050405020304" pitchFamily="18" charset="0"/>
            </a:endParaRPr>
          </a:p>
        </p:txBody>
      </p:sp>
      <p:pic>
        <p:nvPicPr>
          <p:cNvPr id="1028" name="Picture 4" descr="1 số ứng dụng của ngôn ngữ lập trình C# (C Sharp)">
            <a:extLst>
              <a:ext uri="{FF2B5EF4-FFF2-40B4-BE49-F238E27FC236}">
                <a16:creationId xmlns:a16="http://schemas.microsoft.com/office/drawing/2014/main" id="{0A631A6A-9CAC-DFA5-611A-15D87D909D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8060" y="2120348"/>
            <a:ext cx="6553200" cy="5438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72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2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7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b="0" dirty="0">
                <a:effectLst/>
                <a:latin typeface="Times New Roman" panose="02020603050405020304" pitchFamily="18" charset="0"/>
                <a:ea typeface="Times New Roman" panose="02020603050405020304" pitchFamily="18" charset="0"/>
              </a:rPr>
              <a:t>5.2 Trang </a:t>
            </a:r>
            <a:r>
              <a:rPr lang="en-US" sz="2400" b="0" dirty="0" err="1">
                <a:effectLst/>
                <a:latin typeface="Times New Roman" panose="02020603050405020304" pitchFamily="18" charset="0"/>
                <a:ea typeface="Times New Roman" panose="02020603050405020304" pitchFamily="18" charset="0"/>
              </a:rPr>
              <a:t>chủ</a:t>
            </a:r>
            <a:endParaRPr lang="en-US" sz="2400" b="1" dirty="0">
              <a:effectLst/>
              <a:latin typeface="Times New Roman" panose="02020603050405020304" pitchFamily="18" charset="0"/>
              <a:ea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7458631" y="8798773"/>
            <a:ext cx="3866764"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5.2 :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ảnh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trang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chủ</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FBABE2-EC15-A266-F61A-7A4D86A76704}"/>
              </a:ext>
            </a:extLst>
          </p:cNvPr>
          <p:cNvPicPr>
            <a:picLocks noChangeAspect="1"/>
          </p:cNvPicPr>
          <p:nvPr/>
        </p:nvPicPr>
        <p:blipFill>
          <a:blip r:embed="rId5"/>
          <a:stretch>
            <a:fillRect/>
          </a:stretch>
        </p:blipFill>
        <p:spPr>
          <a:xfrm>
            <a:off x="3266278" y="1790700"/>
            <a:ext cx="11284481" cy="6510278"/>
          </a:xfrm>
          <a:prstGeom prst="rect">
            <a:avLst/>
          </a:prstGeom>
        </p:spPr>
      </p:pic>
    </p:spTree>
    <p:extLst>
      <p:ext uri="{BB962C8B-B14F-4D97-AF65-F5344CB8AC3E}">
        <p14:creationId xmlns:p14="http://schemas.microsoft.com/office/powerpoint/2010/main" val="143881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72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2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7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b="0" dirty="0">
                <a:effectLst/>
                <a:latin typeface="Times New Roman" panose="02020603050405020304" pitchFamily="18" charset="0"/>
                <a:ea typeface="Times New Roman" panose="02020603050405020304" pitchFamily="18" charset="0"/>
              </a:rPr>
              <a:t>5.3 </a:t>
            </a:r>
            <a:r>
              <a:rPr lang="en-US" sz="2400" b="0" dirty="0" err="1">
                <a:effectLst/>
                <a:latin typeface="Times New Roman" panose="02020603050405020304" pitchFamily="18" charset="0"/>
                <a:ea typeface="Times New Roman" panose="02020603050405020304" pitchFamily="18" charset="0"/>
              </a:rPr>
              <a:t>Thêm</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sinh</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viên</a:t>
            </a:r>
            <a:endParaRPr lang="en-US" sz="2400" b="1" dirty="0">
              <a:effectLst/>
              <a:latin typeface="Times New Roman" panose="02020603050405020304" pitchFamily="18" charset="0"/>
              <a:ea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7458631" y="8798773"/>
            <a:ext cx="4523995"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5.3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2C9BA7D-FAAC-2C57-624F-A360E24A6A9B}"/>
              </a:ext>
            </a:extLst>
          </p:cNvPr>
          <p:cNvPicPr>
            <a:picLocks noChangeAspect="1"/>
          </p:cNvPicPr>
          <p:nvPr/>
        </p:nvPicPr>
        <p:blipFill>
          <a:blip r:embed="rId5"/>
          <a:stretch>
            <a:fillRect/>
          </a:stretch>
        </p:blipFill>
        <p:spPr>
          <a:xfrm>
            <a:off x="3276600" y="1541753"/>
            <a:ext cx="11125200" cy="6898242"/>
          </a:xfrm>
          <a:prstGeom prst="rect">
            <a:avLst/>
          </a:prstGeom>
        </p:spPr>
      </p:pic>
    </p:spTree>
    <p:extLst>
      <p:ext uri="{BB962C8B-B14F-4D97-AF65-F5344CB8AC3E}">
        <p14:creationId xmlns:p14="http://schemas.microsoft.com/office/powerpoint/2010/main" val="13027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72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2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7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tabLst>
                <a:tab pos="866775" algn="l"/>
              </a:tabLst>
            </a:pP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5.4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7458631" y="8798773"/>
            <a:ext cx="4823756"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5.4 :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ảnh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quản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lý</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sinh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viên</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551E466-A0A1-7396-3BCE-79A53669A1C4}"/>
              </a:ext>
            </a:extLst>
          </p:cNvPr>
          <p:cNvPicPr>
            <a:picLocks noChangeAspect="1"/>
          </p:cNvPicPr>
          <p:nvPr/>
        </p:nvPicPr>
        <p:blipFill>
          <a:blip r:embed="rId5"/>
          <a:stretch>
            <a:fillRect/>
          </a:stretch>
        </p:blipFill>
        <p:spPr>
          <a:xfrm>
            <a:off x="3155419" y="1536254"/>
            <a:ext cx="11506200" cy="6960040"/>
          </a:xfrm>
          <a:prstGeom prst="rect">
            <a:avLst/>
          </a:prstGeom>
        </p:spPr>
      </p:pic>
    </p:spTree>
    <p:extLst>
      <p:ext uri="{BB962C8B-B14F-4D97-AF65-F5344CB8AC3E}">
        <p14:creationId xmlns:p14="http://schemas.microsoft.com/office/powerpoint/2010/main" val="104870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72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2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7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b="0" dirty="0">
                <a:effectLst/>
                <a:latin typeface="Times New Roman" panose="02020603050405020304" pitchFamily="18" charset="0"/>
                <a:ea typeface="Times New Roman" panose="02020603050405020304" pitchFamily="18" charset="0"/>
              </a:rPr>
              <a:t>5.5 </a:t>
            </a:r>
            <a:r>
              <a:rPr lang="en-US" sz="2400" b="0" dirty="0" err="1">
                <a:effectLst/>
                <a:latin typeface="Times New Roman" panose="02020603050405020304" pitchFamily="18" charset="0"/>
                <a:ea typeface="Times New Roman" panose="02020603050405020304" pitchFamily="18" charset="0"/>
              </a:rPr>
              <a:t>Thêm</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khóa</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học</a:t>
            </a:r>
            <a:endParaRPr lang="en-US" sz="2400" b="1" dirty="0">
              <a:effectLst/>
              <a:latin typeface="Times New Roman" panose="02020603050405020304" pitchFamily="18" charset="0"/>
              <a:ea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7458631" y="8798773"/>
            <a:ext cx="4523995"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5.5 :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ảnh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thêm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khóa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học</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577AD4A-E878-0A41-607C-76D7DB837B49}"/>
              </a:ext>
            </a:extLst>
          </p:cNvPr>
          <p:cNvPicPr>
            <a:picLocks noChangeAspect="1"/>
          </p:cNvPicPr>
          <p:nvPr/>
        </p:nvPicPr>
        <p:blipFill>
          <a:blip r:embed="rId5"/>
          <a:stretch>
            <a:fillRect/>
          </a:stretch>
        </p:blipFill>
        <p:spPr>
          <a:xfrm>
            <a:off x="2938414" y="1360722"/>
            <a:ext cx="12072985" cy="7171559"/>
          </a:xfrm>
          <a:prstGeom prst="rect">
            <a:avLst/>
          </a:prstGeom>
        </p:spPr>
      </p:pic>
    </p:spTree>
    <p:extLst>
      <p:ext uri="{BB962C8B-B14F-4D97-AF65-F5344CB8AC3E}">
        <p14:creationId xmlns:p14="http://schemas.microsoft.com/office/powerpoint/2010/main" val="30220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72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2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7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441291"/>
            <a:ext cx="14916513" cy="668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3200" b="0" dirty="0">
                <a:effectLst/>
                <a:latin typeface="Times New Roman" panose="02020603050405020304" pitchFamily="18" charset="0"/>
                <a:ea typeface="Times New Roman" panose="02020603050405020304" pitchFamily="18" charset="0"/>
              </a:rPr>
              <a:t>5.1 </a:t>
            </a:r>
            <a:r>
              <a:rPr lang="en-US" sz="3200" b="0" dirty="0" err="1">
                <a:effectLst/>
                <a:latin typeface="Times New Roman" panose="02020603050405020304" pitchFamily="18" charset="0"/>
                <a:ea typeface="Times New Roman" panose="02020603050405020304" pitchFamily="18" charset="0"/>
              </a:rPr>
              <a:t>Đăng</a:t>
            </a:r>
            <a:r>
              <a:rPr lang="en-US" sz="3200" b="0" dirty="0">
                <a:effectLst/>
                <a:latin typeface="Times New Roman" panose="02020603050405020304" pitchFamily="18" charset="0"/>
                <a:ea typeface="Times New Roman" panose="02020603050405020304" pitchFamily="18" charset="0"/>
              </a:rPr>
              <a:t> </a:t>
            </a:r>
            <a:r>
              <a:rPr lang="en-US" sz="3200" b="0" dirty="0" err="1">
                <a:effectLst/>
                <a:latin typeface="Times New Roman" panose="02020603050405020304" pitchFamily="18" charset="0"/>
                <a:ea typeface="Times New Roman" panose="02020603050405020304" pitchFamily="18" charset="0"/>
              </a:rPr>
              <a:t>nhập</a:t>
            </a:r>
            <a:endParaRPr lang="en-US" sz="3200" b="1" dirty="0">
              <a:effectLst/>
              <a:latin typeface="Times New Roman" panose="02020603050405020304" pitchFamily="18" charset="0"/>
              <a:ea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7458631" y="8798773"/>
            <a:ext cx="4823756"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5.6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học</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EDADB2-45D3-CFBB-7885-62857A281DA6}"/>
              </a:ext>
            </a:extLst>
          </p:cNvPr>
          <p:cNvPicPr>
            <a:picLocks noChangeAspect="1"/>
          </p:cNvPicPr>
          <p:nvPr/>
        </p:nvPicPr>
        <p:blipFill>
          <a:blip r:embed="rId5"/>
          <a:stretch>
            <a:fillRect/>
          </a:stretch>
        </p:blipFill>
        <p:spPr>
          <a:xfrm>
            <a:off x="2514600" y="1035663"/>
            <a:ext cx="12381472" cy="7460631"/>
          </a:xfrm>
          <a:prstGeom prst="rect">
            <a:avLst/>
          </a:prstGeom>
        </p:spPr>
      </p:pic>
    </p:spTree>
    <p:extLst>
      <p:ext uri="{BB962C8B-B14F-4D97-AF65-F5344CB8AC3E}">
        <p14:creationId xmlns:p14="http://schemas.microsoft.com/office/powerpoint/2010/main" val="389861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72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2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72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b="0" dirty="0">
                <a:effectLst/>
                <a:latin typeface="Times New Roman" panose="02020603050405020304" pitchFamily="18" charset="0"/>
                <a:ea typeface="Times New Roman" panose="02020603050405020304" pitchFamily="18" charset="0"/>
              </a:rPr>
              <a:t>5.7 </a:t>
            </a:r>
            <a:r>
              <a:rPr lang="en-US" sz="2400" b="0" dirty="0" err="1">
                <a:effectLst/>
                <a:latin typeface="Times New Roman" panose="02020603050405020304" pitchFamily="18" charset="0"/>
                <a:ea typeface="Times New Roman" panose="02020603050405020304" pitchFamily="18" charset="0"/>
              </a:rPr>
              <a:t>Thêm</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điểm</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mới</a:t>
            </a:r>
            <a:endParaRPr lang="en-US" sz="2400" b="1" dirty="0">
              <a:effectLst/>
              <a:latin typeface="Times New Roman" panose="02020603050405020304" pitchFamily="18" charset="0"/>
              <a:ea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7458631" y="8798773"/>
            <a:ext cx="409599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0"/>
              </a:spcAft>
              <a:tabLst>
                <a:tab pos="866775" algn="l"/>
              </a:tabLst>
            </a:pP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5.7 : </a:t>
            </a:r>
            <a:r>
              <a:rPr lang="en-US" sz="2400" dirty="0" err="1">
                <a:effectLst/>
                <a:latin typeface="Times New Roman" panose="02020603050405020304" pitchFamily="18" charset="0"/>
                <a:ea typeface="Calibri" panose="020F0502020204030204" pitchFamily="34" charset="0"/>
              </a:rPr>
              <a:t>Hình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ảnh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thêm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điểm</a:t>
            </a:r>
            <a:r>
              <a:rPr lang="en-US" sz="2400" dirty="0">
                <a:effectLst/>
                <a:latin typeface="Times New Roman" panose="02020603050405020304" pitchFamily="18" charset="0"/>
                <a:ea typeface="Calibri" panose="020F0502020204030204" pitchFamily="34" charset="0"/>
              </a:rPr>
              <a:t> </a:t>
            </a:r>
            <a:endParaRPr lang="en-US" sz="32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106935C-EC19-BB18-7A9D-DF3ED6772299}"/>
              </a:ext>
            </a:extLst>
          </p:cNvPr>
          <p:cNvPicPr>
            <a:picLocks noChangeAspect="1"/>
          </p:cNvPicPr>
          <p:nvPr/>
        </p:nvPicPr>
        <p:blipFill>
          <a:blip r:embed="rId5"/>
          <a:stretch>
            <a:fillRect/>
          </a:stretch>
        </p:blipFill>
        <p:spPr>
          <a:xfrm>
            <a:off x="2209800" y="1400699"/>
            <a:ext cx="13323548" cy="7057495"/>
          </a:xfrm>
          <a:prstGeom prst="rect">
            <a:avLst/>
          </a:prstGeom>
        </p:spPr>
      </p:pic>
    </p:spTree>
    <p:extLst>
      <p:ext uri="{BB962C8B-B14F-4D97-AF65-F5344CB8AC3E}">
        <p14:creationId xmlns:p14="http://schemas.microsoft.com/office/powerpoint/2010/main" val="259564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88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88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88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b="0" dirty="0">
                <a:effectLst/>
                <a:latin typeface="Times New Roman" panose="02020603050405020304" pitchFamily="18" charset="0"/>
                <a:ea typeface="Times New Roman" panose="02020603050405020304" pitchFamily="18" charset="0"/>
              </a:rPr>
              <a:t>5.8 </a:t>
            </a:r>
            <a:r>
              <a:rPr lang="en-US" sz="2400" b="0" dirty="0" err="1">
                <a:effectLst/>
                <a:latin typeface="Times New Roman" panose="02020603050405020304" pitchFamily="18" charset="0"/>
                <a:ea typeface="Times New Roman" panose="02020603050405020304" pitchFamily="18" charset="0"/>
              </a:rPr>
              <a:t>Quản</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lý</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điểm</a:t>
            </a:r>
            <a:endParaRPr lang="en-US" sz="2400" b="1" dirty="0">
              <a:effectLst/>
              <a:latin typeface="Times New Roman" panose="02020603050405020304" pitchFamily="18" charset="0"/>
              <a:ea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7458631" y="8798773"/>
            <a:ext cx="4318811"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nSpc>
                <a:spcPct val="130000"/>
              </a:lnSpc>
              <a:spcBef>
                <a:spcPts val="0"/>
              </a:spcBef>
              <a:spcAft>
                <a:spcPts val="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5.8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F504000-EEBC-7307-E296-F53C43A1B8F4}"/>
              </a:ext>
            </a:extLst>
          </p:cNvPr>
          <p:cNvPicPr>
            <a:picLocks noChangeAspect="1"/>
          </p:cNvPicPr>
          <p:nvPr/>
        </p:nvPicPr>
        <p:blipFill>
          <a:blip r:embed="rId5"/>
          <a:stretch>
            <a:fillRect/>
          </a:stretch>
        </p:blipFill>
        <p:spPr>
          <a:xfrm>
            <a:off x="2667000" y="1465218"/>
            <a:ext cx="12268200" cy="6946737"/>
          </a:xfrm>
          <a:prstGeom prst="rect">
            <a:avLst/>
          </a:prstGeom>
        </p:spPr>
      </p:pic>
    </p:spTree>
    <p:extLst>
      <p:ext uri="{BB962C8B-B14F-4D97-AF65-F5344CB8AC3E}">
        <p14:creationId xmlns:p14="http://schemas.microsoft.com/office/powerpoint/2010/main" val="26403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88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88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88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b="0" dirty="0">
                <a:effectLst/>
                <a:latin typeface="Times New Roman" panose="02020603050405020304" pitchFamily="18" charset="0"/>
                <a:ea typeface="Times New Roman" panose="02020603050405020304" pitchFamily="18" charset="0"/>
              </a:rPr>
              <a:t>5.8 </a:t>
            </a:r>
            <a:r>
              <a:rPr lang="en-US" sz="2400" dirty="0" err="1">
                <a:latin typeface="Times New Roman" panose="02020603050405020304" pitchFamily="18" charset="0"/>
                <a:ea typeface="Times New Roman" panose="02020603050405020304" pitchFamily="18" charset="0"/>
              </a:rPr>
              <a:t>Thêm</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điểm</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rèn</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luyện</a:t>
            </a:r>
            <a:endParaRPr lang="en-US" sz="2400" b="1" dirty="0">
              <a:effectLst/>
              <a:latin typeface="Times New Roman" panose="02020603050405020304" pitchFamily="18" charset="0"/>
              <a:ea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2650561" y="8798773"/>
            <a:ext cx="13041458"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gn="ctr">
              <a:lnSpc>
                <a:spcPct val="130000"/>
              </a:lnSpc>
              <a:spcBef>
                <a:spcPts val="0"/>
              </a:spcBef>
              <a:spcAft>
                <a:spcPts val="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5.8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th</a:t>
            </a:r>
            <a:r>
              <a:rPr lang="en-US" sz="2400" kern="100" dirty="0" err="1">
                <a:latin typeface="Times New Roman" panose="02020603050405020304" pitchFamily="18" charset="0"/>
                <a:ea typeface="Calibri" panose="020F0502020204030204" pitchFamily="34" charset="0"/>
                <a:cs typeface="Times New Roman" panose="02020603050405020304" pitchFamily="18" charset="0"/>
              </a:rPr>
              <a:t>êm</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latin typeface="Times New Roman" panose="02020603050405020304" pitchFamily="18" charset="0"/>
                <a:ea typeface="Calibri" panose="020F0502020204030204" pitchFamily="34" charset="0"/>
                <a:cs typeface="Times New Roman" panose="02020603050405020304" pitchFamily="18" charset="0"/>
              </a:rPr>
              <a:t>rèn</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latin typeface="Times New Roman" panose="02020603050405020304" pitchFamily="18" charset="0"/>
                <a:ea typeface="Calibri" panose="020F0502020204030204" pitchFamily="34" charset="0"/>
                <a:cs typeface="Times New Roman" panose="02020603050405020304" pitchFamily="18" charset="0"/>
              </a:rPr>
              <a:t>luyện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3799A0B-8DD5-E5CA-3BDE-EAA1420DBC0A}"/>
              </a:ext>
            </a:extLst>
          </p:cNvPr>
          <p:cNvPicPr>
            <a:picLocks noChangeAspect="1"/>
          </p:cNvPicPr>
          <p:nvPr/>
        </p:nvPicPr>
        <p:blipFill>
          <a:blip r:embed="rId5"/>
          <a:stretch>
            <a:fillRect/>
          </a:stretch>
        </p:blipFill>
        <p:spPr>
          <a:xfrm>
            <a:off x="2650560" y="1452398"/>
            <a:ext cx="13041459" cy="6931872"/>
          </a:xfrm>
          <a:prstGeom prst="rect">
            <a:avLst/>
          </a:prstGeom>
        </p:spPr>
      </p:pic>
    </p:spTree>
    <p:extLst>
      <p:ext uri="{BB962C8B-B14F-4D97-AF65-F5344CB8AC3E}">
        <p14:creationId xmlns:p14="http://schemas.microsoft.com/office/powerpoint/2010/main" val="423559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880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8800">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365953" y="546283"/>
            <a:ext cx="15085135" cy="9438238"/>
            <a:chOff x="4223" y="-1170177"/>
            <a:chExt cx="4218111" cy="1413360"/>
          </a:xfrm>
        </p:grpSpPr>
        <p:sp>
          <p:nvSpPr>
            <p:cNvPr id="10" name="Freeform 6">
              <a:extLst>
                <a:ext uri="{FF2B5EF4-FFF2-40B4-BE49-F238E27FC236}">
                  <a16:creationId xmlns:a16="http://schemas.microsoft.com/office/drawing/2014/main" id="{EBC76F3A-B69F-F000-D646-80A2C7663211}"/>
                </a:ext>
              </a:extLst>
            </p:cNvPr>
            <p:cNvSpPr/>
            <p:nvPr/>
          </p:nvSpPr>
          <p:spPr>
            <a:xfrm>
              <a:off x="4223" y="-1170177"/>
              <a:ext cx="4218111" cy="1413360"/>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sz="88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3" name="Rectangle 2">
            <a:extLst>
              <a:ext uri="{FF2B5EF4-FFF2-40B4-BE49-F238E27FC236}">
                <a16:creationId xmlns:a16="http://schemas.microsoft.com/office/drawing/2014/main" id="{46D79E44-847F-DF75-90CE-78332FBD6322}"/>
              </a:ext>
            </a:extLst>
          </p:cNvPr>
          <p:cNvSpPr>
            <a:spLocks noChangeArrowheads="1"/>
          </p:cNvSpPr>
          <p:nvPr/>
        </p:nvSpPr>
        <p:spPr bwMode="auto">
          <a:xfrm>
            <a:off x="1450263" y="513329"/>
            <a:ext cx="14916513"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30000"/>
              </a:lnSpc>
              <a:spcBef>
                <a:spcPts val="0"/>
              </a:spcBef>
              <a:spcAft>
                <a:spcPts val="0"/>
              </a:spcAft>
            </a:pPr>
            <a:r>
              <a:rPr lang="en-US" sz="2400" b="0" dirty="0">
                <a:effectLst/>
                <a:latin typeface="Times New Roman" panose="02020603050405020304" pitchFamily="18" charset="0"/>
                <a:ea typeface="Times New Roman" panose="02020603050405020304" pitchFamily="18" charset="0"/>
              </a:rPr>
              <a:t>5.8 </a:t>
            </a:r>
            <a:r>
              <a:rPr lang="en-US" sz="2400" b="0" dirty="0" err="1">
                <a:effectLst/>
                <a:latin typeface="Times New Roman" panose="02020603050405020304" pitchFamily="18" charset="0"/>
                <a:ea typeface="Times New Roman" panose="02020603050405020304" pitchFamily="18" charset="0"/>
              </a:rPr>
              <a:t>Quản</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lý</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điểm</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rèn</a:t>
            </a:r>
            <a:r>
              <a:rPr lang="en-US" sz="2400" b="0" dirty="0">
                <a:effectLst/>
                <a:latin typeface="Times New Roman" panose="02020603050405020304" pitchFamily="18" charset="0"/>
                <a:ea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rPr>
              <a:t>luyện</a:t>
            </a:r>
            <a:endParaRPr lang="en-US" sz="2400" b="1" dirty="0">
              <a:effectLst/>
              <a:latin typeface="Times New Roman" panose="02020603050405020304" pitchFamily="18" charset="0"/>
              <a:ea typeface="Times New Roman" panose="02020603050405020304" pitchFamily="18" charset="0"/>
            </a:endParaRPr>
          </a:p>
        </p:txBody>
      </p:sp>
      <p:sp>
        <p:nvSpPr>
          <p:cNvPr id="5" name="Rectangle 3">
            <a:extLst>
              <a:ext uri="{FF2B5EF4-FFF2-40B4-BE49-F238E27FC236}">
                <a16:creationId xmlns:a16="http://schemas.microsoft.com/office/drawing/2014/main" id="{2121CF25-B974-BFB5-0DD4-914993054C7B}"/>
              </a:ext>
            </a:extLst>
          </p:cNvPr>
          <p:cNvSpPr>
            <a:spLocks noChangeArrowheads="1"/>
          </p:cNvSpPr>
          <p:nvPr/>
        </p:nvSpPr>
        <p:spPr bwMode="auto">
          <a:xfrm>
            <a:off x="2510420" y="8798773"/>
            <a:ext cx="13277354" cy="52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6775" algn="l"/>
              </a:tabLst>
              <a:defRPr>
                <a:solidFill>
                  <a:schemeClr val="tx1"/>
                </a:solidFill>
                <a:latin typeface="Arial" panose="020B0604020202020204" pitchFamily="34" charset="0"/>
              </a:defRPr>
            </a:lvl1pPr>
            <a:lvl2pPr eaLnBrk="0" fontAlgn="base" hangingPunct="0">
              <a:spcBef>
                <a:spcPct val="0"/>
              </a:spcBef>
              <a:spcAft>
                <a:spcPct val="0"/>
              </a:spcAft>
              <a:tabLst>
                <a:tab pos="866775" algn="l"/>
              </a:tabLst>
              <a:defRPr>
                <a:solidFill>
                  <a:schemeClr val="tx1"/>
                </a:solidFill>
                <a:latin typeface="Arial" panose="020B0604020202020204" pitchFamily="34" charset="0"/>
              </a:defRPr>
            </a:lvl2pPr>
            <a:lvl3pPr eaLnBrk="0" fontAlgn="base" hangingPunct="0">
              <a:spcBef>
                <a:spcPct val="0"/>
              </a:spcBef>
              <a:spcAft>
                <a:spcPct val="0"/>
              </a:spcAft>
              <a:tabLst>
                <a:tab pos="866775" algn="l"/>
              </a:tabLst>
              <a:defRPr>
                <a:solidFill>
                  <a:schemeClr val="tx1"/>
                </a:solidFill>
                <a:latin typeface="Arial" panose="020B0604020202020204" pitchFamily="34" charset="0"/>
              </a:defRPr>
            </a:lvl3pPr>
            <a:lvl4pPr eaLnBrk="0" fontAlgn="base" hangingPunct="0">
              <a:spcBef>
                <a:spcPct val="0"/>
              </a:spcBef>
              <a:spcAft>
                <a:spcPct val="0"/>
              </a:spcAft>
              <a:tabLst>
                <a:tab pos="866775" algn="l"/>
              </a:tabLst>
              <a:defRPr>
                <a:solidFill>
                  <a:schemeClr val="tx1"/>
                </a:solidFill>
                <a:latin typeface="Arial" panose="020B0604020202020204" pitchFamily="34" charset="0"/>
              </a:defRPr>
            </a:lvl4pPr>
            <a:lvl5pPr eaLnBrk="0" fontAlgn="base" hangingPunct="0">
              <a:spcBef>
                <a:spcPct val="0"/>
              </a:spcBef>
              <a:spcAft>
                <a:spcPct val="0"/>
              </a:spcAft>
              <a:tabLst>
                <a:tab pos="866775" algn="l"/>
              </a:tabLst>
              <a:defRPr>
                <a:solidFill>
                  <a:schemeClr val="tx1"/>
                </a:solidFill>
                <a:latin typeface="Arial" panose="020B0604020202020204" pitchFamily="34" charset="0"/>
              </a:defRPr>
            </a:lvl5pPr>
            <a:lvl6pPr eaLnBrk="0" fontAlgn="base" hangingPunct="0">
              <a:spcBef>
                <a:spcPct val="0"/>
              </a:spcBef>
              <a:spcAft>
                <a:spcPct val="0"/>
              </a:spcAft>
              <a:tabLst>
                <a:tab pos="866775" algn="l"/>
              </a:tabLst>
              <a:defRPr>
                <a:solidFill>
                  <a:schemeClr val="tx1"/>
                </a:solidFill>
                <a:latin typeface="Arial" panose="020B0604020202020204" pitchFamily="34" charset="0"/>
              </a:defRPr>
            </a:lvl6pPr>
            <a:lvl7pPr eaLnBrk="0" fontAlgn="base" hangingPunct="0">
              <a:spcBef>
                <a:spcPct val="0"/>
              </a:spcBef>
              <a:spcAft>
                <a:spcPct val="0"/>
              </a:spcAft>
              <a:tabLst>
                <a:tab pos="866775" algn="l"/>
              </a:tabLst>
              <a:defRPr>
                <a:solidFill>
                  <a:schemeClr val="tx1"/>
                </a:solidFill>
                <a:latin typeface="Arial" panose="020B0604020202020204" pitchFamily="34" charset="0"/>
              </a:defRPr>
            </a:lvl7pPr>
            <a:lvl8pPr eaLnBrk="0" fontAlgn="base" hangingPunct="0">
              <a:spcBef>
                <a:spcPct val="0"/>
              </a:spcBef>
              <a:spcAft>
                <a:spcPct val="0"/>
              </a:spcAft>
              <a:tabLst>
                <a:tab pos="866775" algn="l"/>
              </a:tabLst>
              <a:defRPr>
                <a:solidFill>
                  <a:schemeClr val="tx1"/>
                </a:solidFill>
                <a:latin typeface="Arial" panose="020B0604020202020204" pitchFamily="34" charset="0"/>
              </a:defRPr>
            </a:lvl8pPr>
            <a:lvl9pPr eaLnBrk="0" fontAlgn="base" hangingPunct="0">
              <a:spcBef>
                <a:spcPct val="0"/>
              </a:spcBef>
              <a:spcAft>
                <a:spcPct val="0"/>
              </a:spcAft>
              <a:tabLst>
                <a:tab pos="866775" algn="l"/>
              </a:tabLst>
              <a:defRPr>
                <a:solidFill>
                  <a:schemeClr val="tx1"/>
                </a:solidFill>
                <a:latin typeface="Arial" panose="020B0604020202020204" pitchFamily="34" charset="0"/>
              </a:defRPr>
            </a:lvl9pPr>
          </a:lstStyle>
          <a:p>
            <a:pPr marL="0" marR="0" algn="ctr">
              <a:lnSpc>
                <a:spcPct val="130000"/>
              </a:lnSpc>
              <a:spcBef>
                <a:spcPts val="0"/>
              </a:spcBef>
              <a:spcAft>
                <a:spcPts val="0"/>
              </a:spcAft>
              <a:tabLst>
                <a:tab pos="866775" algn="l"/>
              </a:tabLst>
            </a:pP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5.8 :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rèn</a:t>
            </a:r>
            <a:r>
              <a:rPr lang="en-US" sz="2400" i="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endPar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A9D1D69-56A1-ECCC-ECCE-6437B57D245F}"/>
              </a:ext>
            </a:extLst>
          </p:cNvPr>
          <p:cNvPicPr>
            <a:picLocks noChangeAspect="1"/>
          </p:cNvPicPr>
          <p:nvPr/>
        </p:nvPicPr>
        <p:blipFill>
          <a:blip r:embed="rId5"/>
          <a:stretch>
            <a:fillRect/>
          </a:stretch>
        </p:blipFill>
        <p:spPr>
          <a:xfrm>
            <a:off x="2510420" y="1338878"/>
            <a:ext cx="13277354" cy="7005022"/>
          </a:xfrm>
          <a:prstGeom prst="rect">
            <a:avLst/>
          </a:prstGeom>
        </p:spPr>
      </p:pic>
    </p:spTree>
    <p:extLst>
      <p:ext uri="{BB962C8B-B14F-4D97-AF65-F5344CB8AC3E}">
        <p14:creationId xmlns:p14="http://schemas.microsoft.com/office/powerpoint/2010/main" val="156932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3848720" y="6055702"/>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4267200" y="4012391"/>
            <a:ext cx="10134601" cy="1131109"/>
            <a:chOff x="945131" y="-226760"/>
            <a:chExt cx="3697129" cy="412632"/>
          </a:xfrm>
        </p:grpSpPr>
        <p:sp>
          <p:nvSpPr>
            <p:cNvPr id="10" name="Freeform 6">
              <a:extLst>
                <a:ext uri="{FF2B5EF4-FFF2-40B4-BE49-F238E27FC236}">
                  <a16:creationId xmlns:a16="http://schemas.microsoft.com/office/drawing/2014/main" id="{EBC76F3A-B69F-F000-D646-80A2C7663211}"/>
                </a:ext>
              </a:extLst>
            </p:cNvPr>
            <p:cNvSpPr/>
            <p:nvPr/>
          </p:nvSpPr>
          <p:spPr>
            <a:xfrm>
              <a:off x="945131" y="-226760"/>
              <a:ext cx="3697129" cy="412632"/>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r>
                <a:rPr lang="vi-VN"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Chương </a:t>
              </a:r>
              <a:r>
                <a:rPr lang="en-US"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6</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Kiểm</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thử</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và</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bảo</a:t>
              </a:r>
              <a:r>
                <a:rPr lang="en-US" sz="6000" kern="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6000" kern="1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trì</a:t>
              </a:r>
              <a:endParaRPr lang="en-US" sz="60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2348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3" name="Group 3"/>
          <p:cNvGrpSpPr/>
          <p:nvPr/>
        </p:nvGrpSpPr>
        <p:grpSpPr>
          <a:xfrm>
            <a:off x="1132965" y="987006"/>
            <a:ext cx="9610105" cy="670897"/>
            <a:chOff x="0" y="0"/>
            <a:chExt cx="5999270" cy="695503"/>
          </a:xfrm>
        </p:grpSpPr>
        <p:sp>
          <p:nvSpPr>
            <p:cNvPr id="4" name="Freeform 4"/>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endParaRPr lang="en-US" sz="2400">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9637148" y="2949351"/>
            <a:ext cx="8306477" cy="5768744"/>
            <a:chOff x="0" y="0"/>
            <a:chExt cx="2818022" cy="2104453"/>
          </a:xfrm>
        </p:grpSpPr>
        <p:sp>
          <p:nvSpPr>
            <p:cNvPr id="6" name="Freeform 6"/>
            <p:cNvSpPr/>
            <p:nvPr/>
          </p:nvSpPr>
          <p:spPr>
            <a:xfrm>
              <a:off x="0" y="0"/>
              <a:ext cx="2818022" cy="2104453"/>
            </a:xfrm>
            <a:custGeom>
              <a:avLst/>
              <a:gdLst/>
              <a:ahLst/>
              <a:cxnLst/>
              <a:rect l="l" t="t" r="r" b="b"/>
              <a:pathLst>
                <a:path w="2818022" h="2104453">
                  <a:moveTo>
                    <a:pt x="0" y="0"/>
                  </a:moveTo>
                  <a:lnTo>
                    <a:pt x="2818022" y="0"/>
                  </a:lnTo>
                  <a:lnTo>
                    <a:pt x="2818022" y="2104453"/>
                  </a:lnTo>
                  <a:lnTo>
                    <a:pt x="0" y="2104453"/>
                  </a:lnTo>
                  <a:close/>
                </a:path>
              </a:pathLst>
            </a:custGeom>
            <a:solidFill>
              <a:srgbClr val="FFFFFF"/>
            </a:solidFill>
          </p:spPr>
          <p:txBody>
            <a:bodyPr/>
            <a:lstStyle/>
            <a:p>
              <a:endParaRPr lang="en-US" sz="2400">
                <a:latin typeface="Times New Roman" panose="02020603050405020304" pitchFamily="18" charset="0"/>
                <a:cs typeface="Times New Roman" panose="02020603050405020304" pitchFamily="18" charset="0"/>
              </a:endParaRPr>
            </a:p>
          </p:txBody>
        </p:sp>
      </p:grpSp>
      <p:grpSp>
        <p:nvGrpSpPr>
          <p:cNvPr id="7" name="Group 7"/>
          <p:cNvGrpSpPr/>
          <p:nvPr/>
        </p:nvGrpSpPr>
        <p:grpSpPr>
          <a:xfrm>
            <a:off x="926069" y="2915205"/>
            <a:ext cx="8358265" cy="5768744"/>
            <a:chOff x="0" y="0"/>
            <a:chExt cx="3049118" cy="2104453"/>
          </a:xfrm>
        </p:grpSpPr>
        <p:sp>
          <p:nvSpPr>
            <p:cNvPr id="8" name="Freeform 8"/>
            <p:cNvSpPr/>
            <p:nvPr/>
          </p:nvSpPr>
          <p:spPr>
            <a:xfrm>
              <a:off x="0" y="0"/>
              <a:ext cx="3049118" cy="2104453"/>
            </a:xfrm>
            <a:custGeom>
              <a:avLst/>
              <a:gdLst/>
              <a:ahLst/>
              <a:cxnLst/>
              <a:rect l="l" t="t" r="r" b="b"/>
              <a:pathLst>
                <a:path w="3049118" h="2104453">
                  <a:moveTo>
                    <a:pt x="0" y="0"/>
                  </a:moveTo>
                  <a:lnTo>
                    <a:pt x="3049118" y="0"/>
                  </a:lnTo>
                  <a:lnTo>
                    <a:pt x="3049118" y="2104453"/>
                  </a:lnTo>
                  <a:lnTo>
                    <a:pt x="0" y="2104453"/>
                  </a:lnTo>
                  <a:close/>
                </a:path>
              </a:pathLst>
            </a:custGeom>
            <a:solidFill>
              <a:srgbClr val="FFFFFF"/>
            </a:solidFill>
          </p:spPr>
          <p:txBody>
            <a:bodyPr/>
            <a:lstStyle/>
            <a:p>
              <a:endParaRPr lang="en-US" sz="2400">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9908900" y="3235000"/>
            <a:ext cx="121908" cy="12190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sz="2400">
                <a:latin typeface="Times New Roman" panose="02020603050405020304" pitchFamily="18" charset="0"/>
                <a:cs typeface="Times New Roman" panose="02020603050405020304" pitchFamily="18" charset="0"/>
              </a:endParaRPr>
            </a:p>
          </p:txBody>
        </p:sp>
      </p:grpSp>
      <p:grpSp>
        <p:nvGrpSpPr>
          <p:cNvPr id="13" name="Group 13"/>
          <p:cNvGrpSpPr/>
          <p:nvPr/>
        </p:nvGrpSpPr>
        <p:grpSpPr>
          <a:xfrm>
            <a:off x="10055579" y="7995212"/>
            <a:ext cx="121908" cy="12190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sz="2400">
                <a:latin typeface="Times New Roman" panose="02020603050405020304" pitchFamily="18" charset="0"/>
                <a:cs typeface="Times New Roman" panose="02020603050405020304" pitchFamily="18" charset="0"/>
              </a:endParaRPr>
            </a:p>
          </p:txBody>
        </p:sp>
      </p:grpSp>
      <p:sp>
        <p:nvSpPr>
          <p:cNvPr id="15" name="TextBox 15"/>
          <p:cNvSpPr txBox="1"/>
          <p:nvPr/>
        </p:nvSpPr>
        <p:spPr>
          <a:xfrm>
            <a:off x="-1276562" y="266700"/>
            <a:ext cx="8238618" cy="1110882"/>
          </a:xfrm>
          <a:prstGeom prst="rect">
            <a:avLst/>
          </a:prstGeom>
        </p:spPr>
        <p:txBody>
          <a:bodyPr wrap="square" lIns="0" tIns="0" rIns="0" bIns="0" rtlCol="0" anchor="t">
            <a:spAutoFit/>
          </a:bodyPr>
          <a:lstStyle/>
          <a:p>
            <a:pPr algn="ctr">
              <a:lnSpc>
                <a:spcPts val="10800"/>
              </a:lnSpc>
            </a:pPr>
            <a:r>
              <a:rPr lang="en-US" sz="2400" dirty="0">
                <a:latin typeface="Times New Roman" panose="02020603050405020304" pitchFamily="18" charset="0"/>
                <a:cs typeface="Times New Roman" panose="02020603050405020304" pitchFamily="18" charset="0"/>
              </a:rPr>
              <a:t>1.1.4 </a:t>
            </a:r>
            <a:r>
              <a:rPr lang="en-US" sz="2400" dirty="0" err="1">
                <a:latin typeface="Times New Roman" panose="02020603050405020304" pitchFamily="18" charset="0"/>
                <a:cs typeface="Times New Roman" panose="02020603050405020304" pitchFamily="18" charset="0"/>
              </a:rPr>
              <a:t>Lợi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endParaRPr lang="en-US" sz="2400" dirty="0">
              <a:latin typeface="Times New Roman" panose="02020603050405020304" pitchFamily="18" charset="0"/>
              <a:cs typeface="Times New Roman" panose="02020603050405020304" pitchFamily="18" charset="0"/>
            </a:endParaRPr>
          </a:p>
        </p:txBody>
      </p:sp>
      <p:sp>
        <p:nvSpPr>
          <p:cNvPr id="16" name="Freeform 16"/>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Times New Roman" panose="02020603050405020304" pitchFamily="18" charset="0"/>
              <a:cs typeface="Times New Roman" panose="02020603050405020304" pitchFamily="18" charset="0"/>
            </a:endParaRPr>
          </a:p>
        </p:txBody>
      </p:sp>
      <p:grpSp>
        <p:nvGrpSpPr>
          <p:cNvPr id="30" name="Group 3">
            <a:extLst>
              <a:ext uri="{FF2B5EF4-FFF2-40B4-BE49-F238E27FC236}">
                <a16:creationId xmlns:a16="http://schemas.microsoft.com/office/drawing/2014/main" id="{F5435071-95E1-61EA-DFA2-8012D95185BD}"/>
              </a:ext>
            </a:extLst>
          </p:cNvPr>
          <p:cNvGrpSpPr/>
          <p:nvPr/>
        </p:nvGrpSpPr>
        <p:grpSpPr>
          <a:xfrm>
            <a:off x="895971" y="1959816"/>
            <a:ext cx="8358266" cy="670897"/>
            <a:chOff x="0" y="0"/>
            <a:chExt cx="5999270" cy="695503"/>
          </a:xfrm>
        </p:grpSpPr>
        <p:sp>
          <p:nvSpPr>
            <p:cNvPr id="31" name="Freeform 4">
              <a:extLst>
                <a:ext uri="{FF2B5EF4-FFF2-40B4-BE49-F238E27FC236}">
                  <a16:creationId xmlns:a16="http://schemas.microsoft.com/office/drawing/2014/main" id="{B67498A2-2ED7-B76D-2A14-551F16B60F0A}"/>
                </a:ext>
              </a:extLst>
            </p:cNvPr>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pPr algn="ctr"/>
              <a:r>
                <a:rPr lang="en-US" sz="2400" dirty="0" err="1">
                  <a:latin typeface="Times New Roman" panose="02020603050405020304" pitchFamily="18" charset="0"/>
                  <a:cs typeface="Times New Roman" panose="02020603050405020304" pitchFamily="18" charset="0"/>
                </a:rPr>
                <a:t>Lợi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ích</a:t>
              </a:r>
              <a:endParaRPr lang="en-US" sz="2400" dirty="0">
                <a:latin typeface="Times New Roman" panose="02020603050405020304" pitchFamily="18" charset="0"/>
                <a:cs typeface="Times New Roman" panose="02020603050405020304" pitchFamily="18" charset="0"/>
              </a:endParaRPr>
            </a:p>
          </p:txBody>
        </p:sp>
      </p:grpSp>
      <p:sp>
        <p:nvSpPr>
          <p:cNvPr id="32" name="Freeform 4">
            <a:extLst>
              <a:ext uri="{FF2B5EF4-FFF2-40B4-BE49-F238E27FC236}">
                <a16:creationId xmlns:a16="http://schemas.microsoft.com/office/drawing/2014/main" id="{942032C5-22F4-0D95-4A40-2CDC69BBB111}"/>
              </a:ext>
            </a:extLst>
          </p:cNvPr>
          <p:cNvSpPr/>
          <p:nvPr/>
        </p:nvSpPr>
        <p:spPr>
          <a:xfrm>
            <a:off x="9585359" y="1969042"/>
            <a:ext cx="8358266" cy="670897"/>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pPr algn="ct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endParaRPr lang="en-US" sz="2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96DC233-3CAD-E9CC-79E1-2ADCF04F2C21}"/>
              </a:ext>
            </a:extLst>
          </p:cNvPr>
          <p:cNvSpPr txBox="1"/>
          <p:nvPr/>
        </p:nvSpPr>
        <p:spPr>
          <a:xfrm>
            <a:off x="1119713" y="2933700"/>
            <a:ext cx="4992757" cy="5627503"/>
          </a:xfrm>
          <a:prstGeom prst="rect">
            <a:avLst/>
          </a:prstGeom>
          <a:noFill/>
        </p:spPr>
        <p:txBody>
          <a:bodyPr wrap="square">
            <a:spAutoFit/>
          </a:bodyPr>
          <a:lstStyle/>
          <a:p>
            <a:pPr marL="342900" marR="0" indent="-342900">
              <a:lnSpc>
                <a:spcPct val="150000"/>
              </a:lnSpc>
              <a:spcBef>
                <a:spcPts val="0"/>
              </a:spcBef>
              <a:spcAft>
                <a:spcPts val="800"/>
              </a:spcAft>
              <a:buFont typeface="Arial" panose="020B0604020202020204" pitchFamily="34" charset="0"/>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 Sharp là ngôn ngữ đơn giản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 ngữ đa nền tảng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 ngữ an toàn và hiệu quả</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 Sharp là ngôn ngữ hiện đại thông dụng, ít từ khóa và dễ hiểu: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 Sharp là ngôn ngữ lập trình thuần hướng đối tượng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 là ngôn ngữ mạnh mẽ</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 Sharp là ngôn ngữ ít từ khóa</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TextBox 39">
            <a:extLst>
              <a:ext uri="{FF2B5EF4-FFF2-40B4-BE49-F238E27FC236}">
                <a16:creationId xmlns:a16="http://schemas.microsoft.com/office/drawing/2014/main" id="{1570839C-601A-6C4F-CDF7-D471864815C4}"/>
              </a:ext>
            </a:extLst>
          </p:cNvPr>
          <p:cNvSpPr txBox="1"/>
          <p:nvPr/>
        </p:nvSpPr>
        <p:spPr>
          <a:xfrm>
            <a:off x="9819134" y="3064078"/>
            <a:ext cx="6821557" cy="3213508"/>
          </a:xfrm>
          <a:prstGeom prst="rect">
            <a:avLst/>
          </a:prstGeom>
          <a:noFill/>
        </p:spPr>
        <p:txBody>
          <a:bodyPr wrap="square">
            <a:spAutoFit/>
          </a:bodyPr>
          <a:lstStyle/>
          <a:p>
            <a:pPr marL="342900" marR="0" indent="-342900">
              <a:lnSpc>
                <a:spcPct val="150000"/>
              </a:lnSpc>
              <a:spcBef>
                <a:spcPts val="0"/>
              </a:spcBef>
              <a:spcAft>
                <a:spcPts val="800"/>
              </a:spcAft>
              <a:buFont typeface="Arial" panose="020B0604020202020204" pitchFamily="34" charset="0"/>
              <a:buChar char="•"/>
            </a:pPr>
            <a:r>
              <a:rPr lang="vi-VN" sz="2400" kern="100" dirty="0">
                <a:effectLst/>
                <a:latin typeface="+mj-lt"/>
                <a:ea typeface="Calibri" panose="020F0502020204030204" pitchFamily="34" charset="0"/>
                <a:cs typeface="Times New Roman" panose="02020603050405020304" pitchFamily="18" charset="0"/>
              </a:rPr>
              <a:t>Hạn chế di động</a:t>
            </a:r>
            <a:endParaRPr lang="en-US" sz="2400" kern="100" dirty="0">
              <a:effectLst/>
              <a:latin typeface="+mj-lt"/>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effectLst/>
                <a:latin typeface="+mj-lt"/>
                <a:ea typeface="Calibri" panose="020F0502020204030204" pitchFamily="34" charset="0"/>
                <a:cs typeface="Times New Roman" panose="02020603050405020304" pitchFamily="18" charset="0"/>
              </a:rPr>
              <a:t>Hiệu suất</a:t>
            </a:r>
            <a:endParaRPr lang="en-US" sz="2400" kern="100" dirty="0">
              <a:effectLst/>
              <a:latin typeface="+mj-lt"/>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effectLst/>
                <a:latin typeface="+mj-lt"/>
                <a:ea typeface="Calibri" panose="020F0502020204030204" pitchFamily="34" charset="0"/>
                <a:cs typeface="Times New Roman" panose="02020603050405020304" pitchFamily="18" charset="0"/>
              </a:rPr>
              <a:t>Hạn chế đa nền tảng</a:t>
            </a:r>
            <a:endParaRPr lang="en-US" sz="2400" kern="100" dirty="0">
              <a:effectLst/>
              <a:latin typeface="+mj-lt"/>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effectLst/>
                <a:latin typeface="+mj-lt"/>
                <a:ea typeface="Calibri" panose="020F0502020204030204" pitchFamily="34" charset="0"/>
                <a:cs typeface="Times New Roman" panose="02020603050405020304" pitchFamily="18" charset="0"/>
              </a:rPr>
              <a:t>Tính mở rộng</a:t>
            </a:r>
            <a:endParaRPr lang="en-US" sz="2400" kern="100" dirty="0">
              <a:effectLst/>
              <a:latin typeface="+mj-lt"/>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Font typeface="Arial" panose="020B0604020202020204" pitchFamily="34" charset="0"/>
              <a:buChar char="•"/>
            </a:pPr>
            <a:r>
              <a:rPr lang="vi-VN" sz="2400" kern="100" dirty="0">
                <a:effectLst/>
                <a:latin typeface="+mj-lt"/>
                <a:ea typeface="Calibri" panose="020F0502020204030204" pitchFamily="34" charset="0"/>
                <a:cs typeface="Times New Roman" panose="02020603050405020304" pitchFamily="18" charset="0"/>
              </a:rPr>
              <a:t>Hạn chế trong thư viện và công cụ bên thứ ba</a:t>
            </a:r>
            <a:endParaRPr lang="en-US" sz="2400" kern="100" dirty="0">
              <a:effectLst/>
              <a:latin typeface="+mj-lt"/>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9" name="Group 5">
            <a:extLst>
              <a:ext uri="{FF2B5EF4-FFF2-40B4-BE49-F238E27FC236}">
                <a16:creationId xmlns:a16="http://schemas.microsoft.com/office/drawing/2014/main" id="{640393F2-9A7E-EC61-99D7-5B28857C1E00}"/>
              </a:ext>
            </a:extLst>
          </p:cNvPr>
          <p:cNvGrpSpPr/>
          <p:nvPr/>
        </p:nvGrpSpPr>
        <p:grpSpPr>
          <a:xfrm>
            <a:off x="1295400" y="1610724"/>
            <a:ext cx="13490137" cy="6733176"/>
            <a:chOff x="-151964" y="-1148432"/>
            <a:chExt cx="4921237" cy="2456283"/>
          </a:xfrm>
        </p:grpSpPr>
        <p:sp>
          <p:nvSpPr>
            <p:cNvPr id="10" name="Freeform 6">
              <a:extLst>
                <a:ext uri="{FF2B5EF4-FFF2-40B4-BE49-F238E27FC236}">
                  <a16:creationId xmlns:a16="http://schemas.microsoft.com/office/drawing/2014/main" id="{EBC76F3A-B69F-F000-D646-80A2C7663211}"/>
                </a:ext>
              </a:extLst>
            </p:cNvPr>
            <p:cNvSpPr/>
            <p:nvPr/>
          </p:nvSpPr>
          <p:spPr>
            <a:xfrm>
              <a:off x="-151964" y="-1148432"/>
              <a:ext cx="4921237" cy="245628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pPr marL="0" marR="0">
                <a:lnSpc>
                  <a:spcPct val="130000"/>
                </a:lnSpc>
                <a:spcBef>
                  <a:spcPts val="0"/>
                </a:spcBef>
                <a:spcAft>
                  <a:spcPts val="0"/>
                </a:spcAft>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6.1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thử</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nSpc>
                  <a:spcPct val="200000"/>
                </a:lnSpc>
                <a:buFont typeface="Wingdings" panose="05000000000000000000" pitchFamily="2" charset="2"/>
                <a:buChar char="v"/>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800100" lvl="1" indent="-342900">
                <a:lnSpc>
                  <a:spcPct val="200000"/>
                </a:lnSpc>
                <a:buFont typeface="Wingdings" panose="05000000000000000000" pitchFamily="2" charset="2"/>
                <a:buChar char="v"/>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800100" lvl="1" indent="-342900">
                <a:lnSpc>
                  <a:spcPct val="200000"/>
                </a:lnSpc>
                <a:buFont typeface="Wingdings" panose="05000000000000000000" pitchFamily="2" charset="2"/>
                <a:buChar char="v"/>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800100" lvl="1" indent="-342900">
                <a:lnSpc>
                  <a:spcPct val="200000"/>
                </a:lnSpc>
                <a:buFont typeface="Wingdings" panose="05000000000000000000" pitchFamily="2" charset="2"/>
                <a:buChar char="v"/>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UAT)</a:t>
              </a:r>
            </a:p>
            <a:p>
              <a:pPr marL="0" marR="0">
                <a:lnSpc>
                  <a:spcPct val="130000"/>
                </a:lnSpc>
                <a:spcBef>
                  <a:spcPts val="0"/>
                </a:spcBef>
                <a:spcAft>
                  <a:spcPts val="0"/>
                </a:spcAft>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6.2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trì</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nSpc>
                  <a:spcPct val="200000"/>
                </a:lnSpc>
                <a:buFont typeface="Wingdings" panose="05000000000000000000" pitchFamily="2" charset="2"/>
                <a:buChar char="v"/>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Giám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nSpc>
                  <a:spcPct val="200000"/>
                </a:lnSpc>
                <a:buFont typeface="Wingdings" panose="05000000000000000000" pitchFamily="2" charset="2"/>
                <a:buChar char="v"/>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nSpc>
                  <a:spcPct val="200000"/>
                </a:lnSpc>
                <a:buFont typeface="Wingdings" panose="05000000000000000000" pitchFamily="2" charset="2"/>
                <a:buChar char="v"/>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95329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496A219-ECFA-FD2B-444A-E03A3337C320}"/>
              </a:ext>
            </a:extLst>
          </p:cNvPr>
          <p:cNvSpPr txBox="1"/>
          <p:nvPr/>
        </p:nvSpPr>
        <p:spPr>
          <a:xfrm>
            <a:off x="3810000" y="3924300"/>
            <a:ext cx="11277600" cy="1569660"/>
          </a:xfrm>
          <a:prstGeom prst="rect">
            <a:avLst/>
          </a:prstGeom>
          <a:noFill/>
        </p:spPr>
        <p:txBody>
          <a:bodyPr wrap="square" rtlCol="0">
            <a:spAutoFit/>
          </a:bodyPr>
          <a:lstStyle/>
          <a:p>
            <a:r>
              <a:rPr lang="en-US" sz="9600" dirty="0">
                <a:solidFill>
                  <a:schemeClr val="tx2"/>
                </a:solidFill>
                <a:latin typeface="Times New Roman" panose="02020603050405020304" pitchFamily="18" charset="0"/>
                <a:cs typeface="Times New Roman" panose="02020603050405020304" pitchFamily="18" charset="0"/>
              </a:rPr>
              <a:t>Thank For Listening</a:t>
            </a:r>
          </a:p>
        </p:txBody>
      </p:sp>
    </p:spTree>
    <p:extLst>
      <p:ext uri="{BB962C8B-B14F-4D97-AF65-F5344CB8AC3E}">
        <p14:creationId xmlns:p14="http://schemas.microsoft.com/office/powerpoint/2010/main" val="30345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dirty="0"/>
          </a:p>
        </p:txBody>
      </p:sp>
      <p:grpSp>
        <p:nvGrpSpPr>
          <p:cNvPr id="3" name="Group 3"/>
          <p:cNvGrpSpPr/>
          <p:nvPr/>
        </p:nvGrpSpPr>
        <p:grpSpPr>
          <a:xfrm>
            <a:off x="1219294" y="876299"/>
            <a:ext cx="15795020" cy="9166933"/>
            <a:chOff x="0" y="0"/>
            <a:chExt cx="5762066" cy="1289585"/>
          </a:xfrm>
        </p:grpSpPr>
        <p:sp>
          <p:nvSpPr>
            <p:cNvPr id="4" name="Freeform 4"/>
            <p:cNvSpPr/>
            <p:nvPr/>
          </p:nvSpPr>
          <p:spPr>
            <a:xfrm>
              <a:off x="0" y="0"/>
              <a:ext cx="5762066" cy="1289585"/>
            </a:xfrm>
            <a:custGeom>
              <a:avLst/>
              <a:gdLst/>
              <a:ahLst/>
              <a:cxnLst/>
              <a:rect l="l" t="t" r="r" b="b"/>
              <a:pathLst>
                <a:path w="5762066" h="1289585">
                  <a:moveTo>
                    <a:pt x="0" y="0"/>
                  </a:moveTo>
                  <a:lnTo>
                    <a:pt x="5762066" y="0"/>
                  </a:lnTo>
                  <a:lnTo>
                    <a:pt x="5762066" y="1289585"/>
                  </a:lnTo>
                  <a:lnTo>
                    <a:pt x="0" y="1289585"/>
                  </a:lnTo>
                  <a:close/>
                </a:path>
              </a:pathLst>
            </a:custGeom>
            <a:solidFill>
              <a:srgbClr val="FFFFFF"/>
            </a:solidFill>
          </p:spPr>
          <p:txBody>
            <a:bodyPr/>
            <a:lstStyle/>
            <a:p>
              <a:endParaRPr lang="en-US"/>
            </a:p>
          </p:txBody>
        </p:sp>
      </p:grpSp>
      <p:grpSp>
        <p:nvGrpSpPr>
          <p:cNvPr id="5" name="Group 5"/>
          <p:cNvGrpSpPr/>
          <p:nvPr/>
        </p:nvGrpSpPr>
        <p:grpSpPr>
          <a:xfrm>
            <a:off x="1143000" y="99390"/>
            <a:ext cx="15795020" cy="624510"/>
            <a:chOff x="0" y="0"/>
            <a:chExt cx="5762066" cy="1289585"/>
          </a:xfrm>
        </p:grpSpPr>
        <p:sp>
          <p:nvSpPr>
            <p:cNvPr id="6" name="Freeform 6"/>
            <p:cNvSpPr/>
            <p:nvPr/>
          </p:nvSpPr>
          <p:spPr>
            <a:xfrm>
              <a:off x="0" y="0"/>
              <a:ext cx="5762066" cy="1289585"/>
            </a:xfrm>
            <a:custGeom>
              <a:avLst/>
              <a:gdLst/>
              <a:ahLst/>
              <a:cxnLst/>
              <a:rect l="l" t="t" r="r" b="b"/>
              <a:pathLst>
                <a:path w="5762066" h="1289585">
                  <a:moveTo>
                    <a:pt x="0" y="0"/>
                  </a:moveTo>
                  <a:lnTo>
                    <a:pt x="5762066" y="0"/>
                  </a:lnTo>
                  <a:lnTo>
                    <a:pt x="5762066" y="1289585"/>
                  </a:lnTo>
                  <a:lnTo>
                    <a:pt x="0" y="1289585"/>
                  </a:lnTo>
                  <a:close/>
                </a:path>
              </a:pathLst>
            </a:custGeom>
            <a:solidFill>
              <a:srgbClr val="FFFFFF"/>
            </a:solidFill>
          </p:spPr>
          <p:txBody>
            <a:bodyPr/>
            <a:lstStyle/>
            <a:p>
              <a:endParaRPr lang="en-US"/>
            </a:p>
          </p:txBody>
        </p:sp>
      </p:grpSp>
      <p:sp>
        <p:nvSpPr>
          <p:cNvPr id="7" name="Freeform 7"/>
          <p:cNvSpPr/>
          <p:nvPr/>
        </p:nvSpPr>
        <p:spPr>
          <a:xfrm flipH="1">
            <a:off x="14972495" y="7296334"/>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451266" y="61834"/>
            <a:ext cx="13892290" cy="585866"/>
          </a:xfrm>
          <a:prstGeom prst="rect">
            <a:avLst/>
          </a:prstGeom>
        </p:spPr>
        <p:txBody>
          <a:bodyPr lIns="0" tIns="0" rIns="0" bIns="0" rtlCol="0" anchor="t">
            <a:spAutoFit/>
          </a:bodyPr>
          <a:lstStyle/>
          <a:p>
            <a:pPr marL="0" marR="0">
              <a:lnSpc>
                <a:spcPct val="130000"/>
              </a:lnSpc>
              <a:spcBef>
                <a:spcPts val="0"/>
              </a:spcBef>
              <a:spcAft>
                <a:spcPts val="0"/>
              </a:spcAft>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1.2 </a:t>
            </a:r>
            <a:r>
              <a:rPr lang="vi-VN" sz="3200" kern="100" dirty="0">
                <a:effectLst/>
                <a:latin typeface="Times New Roman" panose="02020603050405020304" pitchFamily="18" charset="0"/>
                <a:ea typeface="Calibri" panose="020F0502020204030204" pitchFamily="34" charset="0"/>
                <a:cs typeface="Times New Roman" panose="02020603050405020304" pitchFamily="18" charset="0"/>
              </a:rPr>
              <a:t>Tổng quan nghiên cứu và xây dựng hệ thống quản lý sinh viên</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Freeform 15"/>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7">
            <a:extLst>
              <a:ext uri="{FF2B5EF4-FFF2-40B4-BE49-F238E27FC236}">
                <a16:creationId xmlns:a16="http://schemas.microsoft.com/office/drawing/2014/main" id="{249A54D8-DCC4-BAC7-1365-874D0BC5B617}"/>
              </a:ext>
            </a:extLst>
          </p:cNvPr>
          <p:cNvSpPr txBox="1"/>
          <p:nvPr/>
        </p:nvSpPr>
        <p:spPr>
          <a:xfrm>
            <a:off x="1434918" y="860773"/>
            <a:ext cx="14964705" cy="9166933"/>
          </a:xfrm>
          <a:prstGeom prst="rect">
            <a:avLst/>
          </a:prstGeom>
          <a:noFill/>
        </p:spPr>
        <p:txBody>
          <a:bodyPr wrap="square">
            <a:spAutoFit/>
          </a:bodyPr>
          <a:lstStyle/>
          <a:p>
            <a:pPr marL="0" marR="0" indent="45720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Đề tài nghiên cứu và xây dựng mô hình quản lý sinh viên là một chủ đề rộng lớn và hứa hẹn mang lại nhiều kiến thức và kỹ năng trong lĩnh vực phát triển phần mềm và quản lý cơ sở dữ liệu. Dưới đây là một tổng quan về đề tài này:</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Lý do chọn đề tài: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indent="19050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Nhu cầu thị về hệ thống quản lý sinh viên ở các trường đại học, cao đẳng</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đang ngày càng tăng.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Mục tiêu nghiên cứu:</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Phân tích yêu cầu của hệ thống quản lý sinh viên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Thiết kế cơ sở dữ liệu cho hệ thống quản lý sinh viên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Xây dựng hệ thống sử dụng ngôn ngữ C# và công nghê .NET.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Công nghệ và công cụ sử dụng: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Ngôn Ngữ Lập Trình: C# và công nghệ .NET.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Cơ Sở Dữ Liệu: MySQL</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Chức năng chính của hệ thống: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Quản lý sinh 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Quản lý khóa học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Quản lý điểm.</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Kiểm thử và debugging: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Triển khai các kỹ thuật kiểm thử để đảm bảo tính ổn định và độ tin cậy của hệ thống.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Sử dụng công cụ debug để tìm và sửa lỗi.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Hạn chế của đề tài: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Giới hạn về thời gian và tài nguyên.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66700" marR="0">
              <a:lnSpc>
                <a:spcPct val="130000"/>
              </a:lnSpc>
              <a:spcBef>
                <a:spcPts val="0"/>
              </a:spcBef>
              <a:spcAft>
                <a:spcPts val="0"/>
              </a:spcAft>
            </a:pP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Các yếu tố khách quan như sự thay đổi trong yêu cầu hệ thống.</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rot="-278358">
            <a:off x="-140564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3848720" y="6055702"/>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5">
            <a:extLst>
              <a:ext uri="{FF2B5EF4-FFF2-40B4-BE49-F238E27FC236}">
                <a16:creationId xmlns:a16="http://schemas.microsoft.com/office/drawing/2014/main" id="{640393F2-9A7E-EC61-99D7-5B28857C1E00}"/>
              </a:ext>
            </a:extLst>
          </p:cNvPr>
          <p:cNvGrpSpPr/>
          <p:nvPr/>
        </p:nvGrpSpPr>
        <p:grpSpPr>
          <a:xfrm>
            <a:off x="4952999" y="4152900"/>
            <a:ext cx="8362321" cy="1131109"/>
            <a:chOff x="1195312" y="-175502"/>
            <a:chExt cx="3050597" cy="412632"/>
          </a:xfrm>
        </p:grpSpPr>
        <p:sp>
          <p:nvSpPr>
            <p:cNvPr id="10" name="Freeform 6">
              <a:extLst>
                <a:ext uri="{FF2B5EF4-FFF2-40B4-BE49-F238E27FC236}">
                  <a16:creationId xmlns:a16="http://schemas.microsoft.com/office/drawing/2014/main" id="{EBC76F3A-B69F-F000-D646-80A2C7663211}"/>
                </a:ext>
              </a:extLst>
            </p:cNvPr>
            <p:cNvSpPr/>
            <p:nvPr/>
          </p:nvSpPr>
          <p:spPr>
            <a:xfrm>
              <a:off x="1195312" y="-175502"/>
              <a:ext cx="3050597" cy="412632"/>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r>
                <a:rPr lang="vi-VN" sz="6000" kern="100" dirty="0">
                  <a:solidFill>
                    <a:schemeClr val="tx2"/>
                  </a:solidFill>
                  <a:effectLst/>
                  <a:latin typeface="+mj-lt"/>
                  <a:ea typeface="Calibri" panose="020F0502020204030204" pitchFamily="34" charset="0"/>
                  <a:cs typeface="Times New Roman" panose="02020603050405020304" pitchFamily="18" charset="0"/>
                </a:rPr>
                <a:t>Chương </a:t>
              </a:r>
              <a:r>
                <a:rPr lang="en-US" sz="6000" kern="100" dirty="0">
                  <a:solidFill>
                    <a:schemeClr val="tx2"/>
                  </a:solidFill>
                  <a:effectLst/>
                  <a:latin typeface="+mj-lt"/>
                  <a:ea typeface="Calibri" panose="020F0502020204030204" pitchFamily="34" charset="0"/>
                  <a:cs typeface="Times New Roman" panose="02020603050405020304" pitchFamily="18" charset="0"/>
                </a:rPr>
                <a:t>2</a:t>
              </a:r>
              <a:r>
                <a:rPr lang="vi-VN" sz="6000" kern="100" dirty="0">
                  <a:solidFill>
                    <a:schemeClr val="tx2"/>
                  </a:solidFill>
                  <a:effectLst/>
                  <a:latin typeface="+mj-lt"/>
                  <a:ea typeface="Calibri" panose="020F0502020204030204" pitchFamily="34" charset="0"/>
                  <a:cs typeface="Times New Roman" panose="02020603050405020304" pitchFamily="18" charset="0"/>
                </a:rPr>
                <a:t>: </a:t>
              </a:r>
              <a:r>
                <a:rPr lang="vi-VN" sz="6000" dirty="0">
                  <a:solidFill>
                    <a:schemeClr val="tx2"/>
                  </a:solidFill>
                  <a:effectLst/>
                  <a:latin typeface="+mj-lt"/>
                  <a:ea typeface="Calibri" panose="020F0502020204030204" pitchFamily="34" charset="0"/>
                </a:rPr>
                <a:t>Đặc tả yêu cầu</a:t>
              </a:r>
              <a:endParaRPr lang="en-US" sz="6000" kern="100" dirty="0">
                <a:solidFill>
                  <a:schemeClr val="tx2"/>
                </a:solidFill>
                <a:effectLst/>
                <a:latin typeface="+mj-l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01224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2888</Words>
  <Application>Microsoft Office PowerPoint</Application>
  <PresentationFormat>Custom</PresentationFormat>
  <Paragraphs>257</Paragraphs>
  <Slides>71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78" baseType="lpstr">
      <vt:lpstr>Arial</vt:lpstr>
      <vt:lpstr>Calibri</vt:lpstr>
      <vt:lpstr>Wingdings</vt:lpstr>
      <vt:lpstr>Times New Roman</vt:lpstr>
      <vt:lpstr>Office Theme</vt:lpstr>
      <vt:lpstr>Document</vt:lpstr>
      <vt:lpstr>Microsoft Word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Nghĩa Trần Trọng</cp:lastModifiedBy>
  <cp:revision>9</cp:revision>
  <dcterms:created xsi:type="dcterms:W3CDTF">2006-08-16T00:00:00Z</dcterms:created>
  <dcterms:modified xsi:type="dcterms:W3CDTF">2024-04-09T06:14:24Z</dcterms:modified>
  <dc:identifier>DAGAZgSvCco</dc:identifier>
</cp:coreProperties>
</file>